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56" r:id="rId2"/>
    <p:sldId id="257" r:id="rId3"/>
    <p:sldId id="258" r:id="rId4"/>
    <p:sldId id="279" r:id="rId5"/>
    <p:sldId id="259" r:id="rId6"/>
    <p:sldId id="261" r:id="rId7"/>
    <p:sldId id="260" r:id="rId8"/>
    <p:sldId id="269" r:id="rId9"/>
    <p:sldId id="273" r:id="rId10"/>
    <p:sldId id="263" r:id="rId11"/>
    <p:sldId id="274" r:id="rId12"/>
    <p:sldId id="275" r:id="rId13"/>
    <p:sldId id="276" r:id="rId14"/>
    <p:sldId id="277" r:id="rId15"/>
    <p:sldId id="268" r:id="rId16"/>
    <p:sldId id="270" r:id="rId17"/>
    <p:sldId id="278" r:id="rId18"/>
    <p:sldId id="280" r:id="rId19"/>
    <p:sldId id="266" r:id="rId20"/>
    <p:sldId id="267" r:id="rId21"/>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62" autoAdjust="0"/>
  </p:normalViewPr>
  <p:slideViewPr>
    <p:cSldViewPr>
      <p:cViewPr>
        <p:scale>
          <a:sx n="76" d="100"/>
          <a:sy n="76" d="100"/>
        </p:scale>
        <p:origin x="-480" y="-72"/>
      </p:cViewPr>
      <p:guideLst>
        <p:guide orient="horz" pos="2160"/>
        <p:guide pos="3840"/>
      </p:guideLst>
    </p:cSldViewPr>
  </p:slideViewPr>
  <p:outlineViewPr>
    <p:cViewPr>
      <p:scale>
        <a:sx n="33" d="100"/>
        <a:sy n="33" d="100"/>
      </p:scale>
      <p:origin x="42" y="0"/>
    </p:cViewPr>
  </p:outlin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1D870E-B2F7-45D8-BDF8-9734EB728E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DE5F62AC-C034-4087-851E-9193F9CEE0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51053F96-3138-4052-BBB8-BF29412E5F3D}"/>
              </a:ext>
            </a:extLst>
          </p:cNvPr>
          <p:cNvSpPr>
            <a:spLocks noGrp="1"/>
          </p:cNvSpPr>
          <p:nvPr>
            <p:ph type="dt" sz="half" idx="10"/>
          </p:nvPr>
        </p:nvSpPr>
        <p:spPr/>
        <p:txBody>
          <a:bodyPr/>
          <a:lstStyle/>
          <a:p>
            <a:fld id="{485BAE4E-F19A-4080-AAA4-04AB731108CD}" type="datetimeFigureOut">
              <a:rPr lang="en-IN" smtClean="0"/>
              <a:t>02-06-2023</a:t>
            </a:fld>
            <a:endParaRPr lang="en-IN"/>
          </a:p>
        </p:txBody>
      </p:sp>
      <p:sp>
        <p:nvSpPr>
          <p:cNvPr id="5" name="Footer Placeholder 4">
            <a:extLst>
              <a:ext uri="{FF2B5EF4-FFF2-40B4-BE49-F238E27FC236}">
                <a16:creationId xmlns:a16="http://schemas.microsoft.com/office/drawing/2014/main" xmlns="" id="{2E8F01E1-DFB3-453A-ADB2-88C55496D1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763DB13-843A-4250-8035-9DA5E3AA4566}"/>
              </a:ext>
            </a:extLst>
          </p:cNvPr>
          <p:cNvSpPr>
            <a:spLocks noGrp="1"/>
          </p:cNvSpPr>
          <p:nvPr>
            <p:ph type="sldNum" sz="quarter" idx="12"/>
          </p:nvPr>
        </p:nvSpPr>
        <p:spPr/>
        <p:txBody>
          <a:bodyPr/>
          <a:lstStyle/>
          <a:p>
            <a:fld id="{DB22EF66-C62D-4246-9AE4-F3EF3C954F59}" type="slidenum">
              <a:rPr lang="en-IN" smtClean="0"/>
              <a:t>‹#›</a:t>
            </a:fld>
            <a:endParaRPr lang="en-IN"/>
          </a:p>
        </p:txBody>
      </p:sp>
    </p:spTree>
    <p:extLst>
      <p:ext uri="{BB962C8B-B14F-4D97-AF65-F5344CB8AC3E}">
        <p14:creationId xmlns:p14="http://schemas.microsoft.com/office/powerpoint/2010/main" val="1455792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B161B1-09BA-4E80-81B1-C0E4E341E7E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0F242AD-1F0A-4482-AA70-B9917EA709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A2F56E5-38E8-4346-AEE5-E88A30DB9489}"/>
              </a:ext>
            </a:extLst>
          </p:cNvPr>
          <p:cNvSpPr>
            <a:spLocks noGrp="1"/>
          </p:cNvSpPr>
          <p:nvPr>
            <p:ph type="dt" sz="half" idx="10"/>
          </p:nvPr>
        </p:nvSpPr>
        <p:spPr/>
        <p:txBody>
          <a:bodyPr/>
          <a:lstStyle/>
          <a:p>
            <a:fld id="{485BAE4E-F19A-4080-AAA4-04AB731108CD}" type="datetimeFigureOut">
              <a:rPr lang="en-IN" smtClean="0"/>
              <a:t>02-06-2023</a:t>
            </a:fld>
            <a:endParaRPr lang="en-IN"/>
          </a:p>
        </p:txBody>
      </p:sp>
      <p:sp>
        <p:nvSpPr>
          <p:cNvPr id="5" name="Footer Placeholder 4">
            <a:extLst>
              <a:ext uri="{FF2B5EF4-FFF2-40B4-BE49-F238E27FC236}">
                <a16:creationId xmlns:a16="http://schemas.microsoft.com/office/drawing/2014/main" xmlns="" id="{5F31F48F-24C7-4CA8-A8FF-1B85F167E5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DBAD5D1-154D-4E37-B64E-18C297420814}"/>
              </a:ext>
            </a:extLst>
          </p:cNvPr>
          <p:cNvSpPr>
            <a:spLocks noGrp="1"/>
          </p:cNvSpPr>
          <p:nvPr>
            <p:ph type="sldNum" sz="quarter" idx="12"/>
          </p:nvPr>
        </p:nvSpPr>
        <p:spPr/>
        <p:txBody>
          <a:bodyPr/>
          <a:lstStyle/>
          <a:p>
            <a:fld id="{DB22EF66-C62D-4246-9AE4-F3EF3C954F59}" type="slidenum">
              <a:rPr lang="en-IN" smtClean="0"/>
              <a:t>‹#›</a:t>
            </a:fld>
            <a:endParaRPr lang="en-IN"/>
          </a:p>
        </p:txBody>
      </p:sp>
    </p:spTree>
    <p:extLst>
      <p:ext uri="{BB962C8B-B14F-4D97-AF65-F5344CB8AC3E}">
        <p14:creationId xmlns:p14="http://schemas.microsoft.com/office/powerpoint/2010/main" val="1587211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F199961-8B26-4C4B-B554-56236D0EEA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C2C3C6B3-369B-4615-A85C-EAC6D1D518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64455C2-8B3A-4CF5-9673-8A2826FABB3F}"/>
              </a:ext>
            </a:extLst>
          </p:cNvPr>
          <p:cNvSpPr>
            <a:spLocks noGrp="1"/>
          </p:cNvSpPr>
          <p:nvPr>
            <p:ph type="dt" sz="half" idx="10"/>
          </p:nvPr>
        </p:nvSpPr>
        <p:spPr/>
        <p:txBody>
          <a:bodyPr/>
          <a:lstStyle/>
          <a:p>
            <a:fld id="{485BAE4E-F19A-4080-AAA4-04AB731108CD}" type="datetimeFigureOut">
              <a:rPr lang="en-IN" smtClean="0"/>
              <a:t>02-06-2023</a:t>
            </a:fld>
            <a:endParaRPr lang="en-IN"/>
          </a:p>
        </p:txBody>
      </p:sp>
      <p:sp>
        <p:nvSpPr>
          <p:cNvPr id="5" name="Footer Placeholder 4">
            <a:extLst>
              <a:ext uri="{FF2B5EF4-FFF2-40B4-BE49-F238E27FC236}">
                <a16:creationId xmlns:a16="http://schemas.microsoft.com/office/drawing/2014/main" xmlns="" id="{C9835D79-82AE-4B21-9881-6B1C0189AF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9D1C2AC-19A9-4F89-8D1C-2215A110FD18}"/>
              </a:ext>
            </a:extLst>
          </p:cNvPr>
          <p:cNvSpPr>
            <a:spLocks noGrp="1"/>
          </p:cNvSpPr>
          <p:nvPr>
            <p:ph type="sldNum" sz="quarter" idx="12"/>
          </p:nvPr>
        </p:nvSpPr>
        <p:spPr/>
        <p:txBody>
          <a:bodyPr/>
          <a:lstStyle/>
          <a:p>
            <a:fld id="{DB22EF66-C62D-4246-9AE4-F3EF3C954F59}" type="slidenum">
              <a:rPr lang="en-IN" smtClean="0"/>
              <a:t>‹#›</a:t>
            </a:fld>
            <a:endParaRPr lang="en-IN"/>
          </a:p>
        </p:txBody>
      </p:sp>
    </p:spTree>
    <p:extLst>
      <p:ext uri="{BB962C8B-B14F-4D97-AF65-F5344CB8AC3E}">
        <p14:creationId xmlns:p14="http://schemas.microsoft.com/office/powerpoint/2010/main" val="699260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38332C-D962-45B0-93BD-E011713ADFA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DB79513-D42C-4667-8999-BF10DF5EAE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618B431-9726-4805-981F-C1F52F9307CA}"/>
              </a:ext>
            </a:extLst>
          </p:cNvPr>
          <p:cNvSpPr>
            <a:spLocks noGrp="1"/>
          </p:cNvSpPr>
          <p:nvPr>
            <p:ph type="dt" sz="half" idx="10"/>
          </p:nvPr>
        </p:nvSpPr>
        <p:spPr/>
        <p:txBody>
          <a:bodyPr/>
          <a:lstStyle/>
          <a:p>
            <a:fld id="{485BAE4E-F19A-4080-AAA4-04AB731108CD}" type="datetimeFigureOut">
              <a:rPr lang="en-IN" smtClean="0"/>
              <a:t>02-06-2023</a:t>
            </a:fld>
            <a:endParaRPr lang="en-IN"/>
          </a:p>
        </p:txBody>
      </p:sp>
      <p:sp>
        <p:nvSpPr>
          <p:cNvPr id="5" name="Footer Placeholder 4">
            <a:extLst>
              <a:ext uri="{FF2B5EF4-FFF2-40B4-BE49-F238E27FC236}">
                <a16:creationId xmlns:a16="http://schemas.microsoft.com/office/drawing/2014/main" xmlns="" id="{99D7FAA2-3DFC-4AAC-8B04-3F0EF9C930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C609F1F-064D-49A7-8A8A-232F24F5737F}"/>
              </a:ext>
            </a:extLst>
          </p:cNvPr>
          <p:cNvSpPr>
            <a:spLocks noGrp="1"/>
          </p:cNvSpPr>
          <p:nvPr>
            <p:ph type="sldNum" sz="quarter" idx="12"/>
          </p:nvPr>
        </p:nvSpPr>
        <p:spPr/>
        <p:txBody>
          <a:bodyPr/>
          <a:lstStyle/>
          <a:p>
            <a:fld id="{DB22EF66-C62D-4246-9AE4-F3EF3C954F59}" type="slidenum">
              <a:rPr lang="en-IN" smtClean="0"/>
              <a:t>‹#›</a:t>
            </a:fld>
            <a:endParaRPr lang="en-IN"/>
          </a:p>
        </p:txBody>
      </p:sp>
    </p:spTree>
    <p:extLst>
      <p:ext uri="{BB962C8B-B14F-4D97-AF65-F5344CB8AC3E}">
        <p14:creationId xmlns:p14="http://schemas.microsoft.com/office/powerpoint/2010/main" val="1122543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967F11-F04F-4DB4-BAF6-1ABCE8DDD7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4E777F0-5BD4-45E4-A2A8-CC91F2CEFF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CE0BF2F-5ABE-45A7-82AB-BE6CF2845E54}"/>
              </a:ext>
            </a:extLst>
          </p:cNvPr>
          <p:cNvSpPr>
            <a:spLocks noGrp="1"/>
          </p:cNvSpPr>
          <p:nvPr>
            <p:ph type="dt" sz="half" idx="10"/>
          </p:nvPr>
        </p:nvSpPr>
        <p:spPr/>
        <p:txBody>
          <a:bodyPr/>
          <a:lstStyle/>
          <a:p>
            <a:fld id="{485BAE4E-F19A-4080-AAA4-04AB731108CD}" type="datetimeFigureOut">
              <a:rPr lang="en-IN" smtClean="0"/>
              <a:t>02-06-2023</a:t>
            </a:fld>
            <a:endParaRPr lang="en-IN"/>
          </a:p>
        </p:txBody>
      </p:sp>
      <p:sp>
        <p:nvSpPr>
          <p:cNvPr id="5" name="Footer Placeholder 4">
            <a:extLst>
              <a:ext uri="{FF2B5EF4-FFF2-40B4-BE49-F238E27FC236}">
                <a16:creationId xmlns:a16="http://schemas.microsoft.com/office/drawing/2014/main" xmlns="" id="{AC0A795B-F111-4705-8624-FB90FBDE70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BC797D4-F666-462A-B972-0E7A0E3CE12E}"/>
              </a:ext>
            </a:extLst>
          </p:cNvPr>
          <p:cNvSpPr>
            <a:spLocks noGrp="1"/>
          </p:cNvSpPr>
          <p:nvPr>
            <p:ph type="sldNum" sz="quarter" idx="12"/>
          </p:nvPr>
        </p:nvSpPr>
        <p:spPr/>
        <p:txBody>
          <a:bodyPr/>
          <a:lstStyle/>
          <a:p>
            <a:fld id="{DB22EF66-C62D-4246-9AE4-F3EF3C954F59}" type="slidenum">
              <a:rPr lang="en-IN" smtClean="0"/>
              <a:t>‹#›</a:t>
            </a:fld>
            <a:endParaRPr lang="en-IN"/>
          </a:p>
        </p:txBody>
      </p:sp>
    </p:spTree>
    <p:extLst>
      <p:ext uri="{BB962C8B-B14F-4D97-AF65-F5344CB8AC3E}">
        <p14:creationId xmlns:p14="http://schemas.microsoft.com/office/powerpoint/2010/main" val="2508132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D91604-7ABD-4B48-B0A3-1061D8B145C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A60A0700-58DD-486E-BFF2-6F4525232E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0A7A752F-2147-4DBA-880F-1EF771143D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DD7B4269-26D1-4C1E-BB61-E4808D990776}"/>
              </a:ext>
            </a:extLst>
          </p:cNvPr>
          <p:cNvSpPr>
            <a:spLocks noGrp="1"/>
          </p:cNvSpPr>
          <p:nvPr>
            <p:ph type="dt" sz="half" idx="10"/>
          </p:nvPr>
        </p:nvSpPr>
        <p:spPr/>
        <p:txBody>
          <a:bodyPr/>
          <a:lstStyle/>
          <a:p>
            <a:fld id="{485BAE4E-F19A-4080-AAA4-04AB731108CD}" type="datetimeFigureOut">
              <a:rPr lang="en-IN" smtClean="0"/>
              <a:t>02-06-2023</a:t>
            </a:fld>
            <a:endParaRPr lang="en-IN"/>
          </a:p>
        </p:txBody>
      </p:sp>
      <p:sp>
        <p:nvSpPr>
          <p:cNvPr id="6" name="Footer Placeholder 5">
            <a:extLst>
              <a:ext uri="{FF2B5EF4-FFF2-40B4-BE49-F238E27FC236}">
                <a16:creationId xmlns:a16="http://schemas.microsoft.com/office/drawing/2014/main" xmlns="" id="{F008D5F4-ED4C-4276-ADA9-6C62DAC79F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8F310DAC-C9F7-47E8-9802-3B724DF4BC91}"/>
              </a:ext>
            </a:extLst>
          </p:cNvPr>
          <p:cNvSpPr>
            <a:spLocks noGrp="1"/>
          </p:cNvSpPr>
          <p:nvPr>
            <p:ph type="sldNum" sz="quarter" idx="12"/>
          </p:nvPr>
        </p:nvSpPr>
        <p:spPr/>
        <p:txBody>
          <a:bodyPr/>
          <a:lstStyle/>
          <a:p>
            <a:fld id="{DB22EF66-C62D-4246-9AE4-F3EF3C954F59}" type="slidenum">
              <a:rPr lang="en-IN" smtClean="0"/>
              <a:t>‹#›</a:t>
            </a:fld>
            <a:endParaRPr lang="en-IN"/>
          </a:p>
        </p:txBody>
      </p:sp>
    </p:spTree>
    <p:extLst>
      <p:ext uri="{BB962C8B-B14F-4D97-AF65-F5344CB8AC3E}">
        <p14:creationId xmlns:p14="http://schemas.microsoft.com/office/powerpoint/2010/main" val="2548083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27D696-5077-475D-951B-7C13A5DD780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F7D009ED-483F-40FA-A6C4-B8A230F2BA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0C16E15D-0AA8-430A-AAF7-D342375B3C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440587EE-D4E3-4817-A2A6-0CE81A796D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B313952-EB7A-4201-8E90-26F5C2E311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6E1EB297-D6BE-4083-AD92-E6D9079C91C7}"/>
              </a:ext>
            </a:extLst>
          </p:cNvPr>
          <p:cNvSpPr>
            <a:spLocks noGrp="1"/>
          </p:cNvSpPr>
          <p:nvPr>
            <p:ph type="dt" sz="half" idx="10"/>
          </p:nvPr>
        </p:nvSpPr>
        <p:spPr/>
        <p:txBody>
          <a:bodyPr/>
          <a:lstStyle/>
          <a:p>
            <a:fld id="{485BAE4E-F19A-4080-AAA4-04AB731108CD}" type="datetimeFigureOut">
              <a:rPr lang="en-IN" smtClean="0"/>
              <a:t>02-06-2023</a:t>
            </a:fld>
            <a:endParaRPr lang="en-IN"/>
          </a:p>
        </p:txBody>
      </p:sp>
      <p:sp>
        <p:nvSpPr>
          <p:cNvPr id="8" name="Footer Placeholder 7">
            <a:extLst>
              <a:ext uri="{FF2B5EF4-FFF2-40B4-BE49-F238E27FC236}">
                <a16:creationId xmlns:a16="http://schemas.microsoft.com/office/drawing/2014/main" xmlns="" id="{24AE9CA8-78D6-4955-86E2-1F6597B6F44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CB01180B-03E2-4E3E-84B5-0207ED3E5CE2}"/>
              </a:ext>
            </a:extLst>
          </p:cNvPr>
          <p:cNvSpPr>
            <a:spLocks noGrp="1"/>
          </p:cNvSpPr>
          <p:nvPr>
            <p:ph type="sldNum" sz="quarter" idx="12"/>
          </p:nvPr>
        </p:nvSpPr>
        <p:spPr/>
        <p:txBody>
          <a:bodyPr/>
          <a:lstStyle/>
          <a:p>
            <a:fld id="{DB22EF66-C62D-4246-9AE4-F3EF3C954F59}" type="slidenum">
              <a:rPr lang="en-IN" smtClean="0"/>
              <a:t>‹#›</a:t>
            </a:fld>
            <a:endParaRPr lang="en-IN"/>
          </a:p>
        </p:txBody>
      </p:sp>
    </p:spTree>
    <p:extLst>
      <p:ext uri="{BB962C8B-B14F-4D97-AF65-F5344CB8AC3E}">
        <p14:creationId xmlns:p14="http://schemas.microsoft.com/office/powerpoint/2010/main" val="2131197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F9E1F-5E8A-433D-A84D-52A3BFFBBA6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F38D8BC7-F64A-4A50-8F97-4A64191B833B}"/>
              </a:ext>
            </a:extLst>
          </p:cNvPr>
          <p:cNvSpPr>
            <a:spLocks noGrp="1"/>
          </p:cNvSpPr>
          <p:nvPr>
            <p:ph type="dt" sz="half" idx="10"/>
          </p:nvPr>
        </p:nvSpPr>
        <p:spPr/>
        <p:txBody>
          <a:bodyPr/>
          <a:lstStyle/>
          <a:p>
            <a:fld id="{485BAE4E-F19A-4080-AAA4-04AB731108CD}" type="datetimeFigureOut">
              <a:rPr lang="en-IN" smtClean="0"/>
              <a:t>02-06-2023</a:t>
            </a:fld>
            <a:endParaRPr lang="en-IN"/>
          </a:p>
        </p:txBody>
      </p:sp>
      <p:sp>
        <p:nvSpPr>
          <p:cNvPr id="4" name="Footer Placeholder 3">
            <a:extLst>
              <a:ext uri="{FF2B5EF4-FFF2-40B4-BE49-F238E27FC236}">
                <a16:creationId xmlns:a16="http://schemas.microsoft.com/office/drawing/2014/main" xmlns="" id="{EBC32719-E1FE-4B59-A59F-C7485A48A97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06C448A4-1665-4797-B208-780C34D72FAB}"/>
              </a:ext>
            </a:extLst>
          </p:cNvPr>
          <p:cNvSpPr>
            <a:spLocks noGrp="1"/>
          </p:cNvSpPr>
          <p:nvPr>
            <p:ph type="sldNum" sz="quarter" idx="12"/>
          </p:nvPr>
        </p:nvSpPr>
        <p:spPr/>
        <p:txBody>
          <a:bodyPr/>
          <a:lstStyle/>
          <a:p>
            <a:fld id="{DB22EF66-C62D-4246-9AE4-F3EF3C954F59}" type="slidenum">
              <a:rPr lang="en-IN" smtClean="0"/>
              <a:t>‹#›</a:t>
            </a:fld>
            <a:endParaRPr lang="en-IN"/>
          </a:p>
        </p:txBody>
      </p:sp>
    </p:spTree>
    <p:extLst>
      <p:ext uri="{BB962C8B-B14F-4D97-AF65-F5344CB8AC3E}">
        <p14:creationId xmlns:p14="http://schemas.microsoft.com/office/powerpoint/2010/main" val="1710149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102B90F-1217-4DC8-88C9-6464BA53B40A}"/>
              </a:ext>
            </a:extLst>
          </p:cNvPr>
          <p:cNvSpPr>
            <a:spLocks noGrp="1"/>
          </p:cNvSpPr>
          <p:nvPr>
            <p:ph type="dt" sz="half" idx="10"/>
          </p:nvPr>
        </p:nvSpPr>
        <p:spPr/>
        <p:txBody>
          <a:bodyPr/>
          <a:lstStyle/>
          <a:p>
            <a:fld id="{485BAE4E-F19A-4080-AAA4-04AB731108CD}" type="datetimeFigureOut">
              <a:rPr lang="en-IN" smtClean="0"/>
              <a:t>02-06-2023</a:t>
            </a:fld>
            <a:endParaRPr lang="en-IN"/>
          </a:p>
        </p:txBody>
      </p:sp>
      <p:sp>
        <p:nvSpPr>
          <p:cNvPr id="3" name="Footer Placeholder 2">
            <a:extLst>
              <a:ext uri="{FF2B5EF4-FFF2-40B4-BE49-F238E27FC236}">
                <a16:creationId xmlns:a16="http://schemas.microsoft.com/office/drawing/2014/main" xmlns="" id="{D24E2AD4-95B1-4E64-BF27-F164875A96F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DD928E02-D3B6-4169-81A7-880F250CD51B}"/>
              </a:ext>
            </a:extLst>
          </p:cNvPr>
          <p:cNvSpPr>
            <a:spLocks noGrp="1"/>
          </p:cNvSpPr>
          <p:nvPr>
            <p:ph type="sldNum" sz="quarter" idx="12"/>
          </p:nvPr>
        </p:nvSpPr>
        <p:spPr/>
        <p:txBody>
          <a:bodyPr/>
          <a:lstStyle/>
          <a:p>
            <a:fld id="{DB22EF66-C62D-4246-9AE4-F3EF3C954F59}" type="slidenum">
              <a:rPr lang="en-IN" smtClean="0"/>
              <a:t>‹#›</a:t>
            </a:fld>
            <a:endParaRPr lang="en-IN"/>
          </a:p>
        </p:txBody>
      </p:sp>
    </p:spTree>
    <p:extLst>
      <p:ext uri="{BB962C8B-B14F-4D97-AF65-F5344CB8AC3E}">
        <p14:creationId xmlns:p14="http://schemas.microsoft.com/office/powerpoint/2010/main" val="977192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82D3F6-B3EA-4E99-A8F2-3A47ABF093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31A9FF26-AF62-41AD-AF1B-68CEE16522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C828F995-6F11-4EBF-B07B-0043E61C6B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871A5B7-D8FD-4E78-8008-637FB0C84872}"/>
              </a:ext>
            </a:extLst>
          </p:cNvPr>
          <p:cNvSpPr>
            <a:spLocks noGrp="1"/>
          </p:cNvSpPr>
          <p:nvPr>
            <p:ph type="dt" sz="half" idx="10"/>
          </p:nvPr>
        </p:nvSpPr>
        <p:spPr/>
        <p:txBody>
          <a:bodyPr/>
          <a:lstStyle/>
          <a:p>
            <a:fld id="{485BAE4E-F19A-4080-AAA4-04AB731108CD}" type="datetimeFigureOut">
              <a:rPr lang="en-IN" smtClean="0"/>
              <a:t>02-06-2023</a:t>
            </a:fld>
            <a:endParaRPr lang="en-IN"/>
          </a:p>
        </p:txBody>
      </p:sp>
      <p:sp>
        <p:nvSpPr>
          <p:cNvPr id="6" name="Footer Placeholder 5">
            <a:extLst>
              <a:ext uri="{FF2B5EF4-FFF2-40B4-BE49-F238E27FC236}">
                <a16:creationId xmlns:a16="http://schemas.microsoft.com/office/drawing/2014/main" xmlns="" id="{1A918592-5DA1-4F1B-9946-3B0294C97F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600EC28D-E9F5-4FB8-BA8F-EECC3E916880}"/>
              </a:ext>
            </a:extLst>
          </p:cNvPr>
          <p:cNvSpPr>
            <a:spLocks noGrp="1"/>
          </p:cNvSpPr>
          <p:nvPr>
            <p:ph type="sldNum" sz="quarter" idx="12"/>
          </p:nvPr>
        </p:nvSpPr>
        <p:spPr/>
        <p:txBody>
          <a:bodyPr/>
          <a:lstStyle/>
          <a:p>
            <a:fld id="{DB22EF66-C62D-4246-9AE4-F3EF3C954F59}" type="slidenum">
              <a:rPr lang="en-IN" smtClean="0"/>
              <a:t>‹#›</a:t>
            </a:fld>
            <a:endParaRPr lang="en-IN"/>
          </a:p>
        </p:txBody>
      </p:sp>
    </p:spTree>
    <p:extLst>
      <p:ext uri="{BB962C8B-B14F-4D97-AF65-F5344CB8AC3E}">
        <p14:creationId xmlns:p14="http://schemas.microsoft.com/office/powerpoint/2010/main" val="790376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BCF279-CFA3-41AB-ACD2-158B409243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AE1F5D78-D212-46CB-90EB-7CC3438423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31C6F7FA-2756-4F48-8F94-04E12B03C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8C5FFA-BC67-4449-8903-107E84D21237}"/>
              </a:ext>
            </a:extLst>
          </p:cNvPr>
          <p:cNvSpPr>
            <a:spLocks noGrp="1"/>
          </p:cNvSpPr>
          <p:nvPr>
            <p:ph type="dt" sz="half" idx="10"/>
          </p:nvPr>
        </p:nvSpPr>
        <p:spPr/>
        <p:txBody>
          <a:bodyPr/>
          <a:lstStyle/>
          <a:p>
            <a:fld id="{485BAE4E-F19A-4080-AAA4-04AB731108CD}" type="datetimeFigureOut">
              <a:rPr lang="en-IN" smtClean="0"/>
              <a:t>02-06-2023</a:t>
            </a:fld>
            <a:endParaRPr lang="en-IN"/>
          </a:p>
        </p:txBody>
      </p:sp>
      <p:sp>
        <p:nvSpPr>
          <p:cNvPr id="6" name="Footer Placeholder 5">
            <a:extLst>
              <a:ext uri="{FF2B5EF4-FFF2-40B4-BE49-F238E27FC236}">
                <a16:creationId xmlns:a16="http://schemas.microsoft.com/office/drawing/2014/main" xmlns="" id="{0C91C914-332F-4769-B7E7-6B598CAA1AF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A6B98BB-F6EC-4EA4-8711-739D4CAEA608}"/>
              </a:ext>
            </a:extLst>
          </p:cNvPr>
          <p:cNvSpPr>
            <a:spLocks noGrp="1"/>
          </p:cNvSpPr>
          <p:nvPr>
            <p:ph type="sldNum" sz="quarter" idx="12"/>
          </p:nvPr>
        </p:nvSpPr>
        <p:spPr/>
        <p:txBody>
          <a:bodyPr/>
          <a:lstStyle/>
          <a:p>
            <a:fld id="{DB22EF66-C62D-4246-9AE4-F3EF3C954F59}" type="slidenum">
              <a:rPr lang="en-IN" smtClean="0"/>
              <a:t>‹#›</a:t>
            </a:fld>
            <a:endParaRPr lang="en-IN"/>
          </a:p>
        </p:txBody>
      </p:sp>
    </p:spTree>
    <p:extLst>
      <p:ext uri="{BB962C8B-B14F-4D97-AF65-F5344CB8AC3E}">
        <p14:creationId xmlns:p14="http://schemas.microsoft.com/office/powerpoint/2010/main" val="4018766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E4072E2-DF8D-417E-AC80-BE4F676784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A8181F13-7F25-4689-8121-CC7A538C4C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2F9F4C0-27DB-41EE-A213-086E829AB3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5BAE4E-F19A-4080-AAA4-04AB731108CD}" type="datetimeFigureOut">
              <a:rPr lang="en-IN" smtClean="0"/>
              <a:t>02-06-2023</a:t>
            </a:fld>
            <a:endParaRPr lang="en-IN"/>
          </a:p>
        </p:txBody>
      </p:sp>
      <p:sp>
        <p:nvSpPr>
          <p:cNvPr id="5" name="Footer Placeholder 4">
            <a:extLst>
              <a:ext uri="{FF2B5EF4-FFF2-40B4-BE49-F238E27FC236}">
                <a16:creationId xmlns:a16="http://schemas.microsoft.com/office/drawing/2014/main" xmlns="" id="{C71EC08D-6E19-47F4-BAA4-3BFC04A6D7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4A57CA8D-627C-40F2-9C73-2D0EAFE616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22EF66-C62D-4246-9AE4-F3EF3C954F59}" type="slidenum">
              <a:rPr lang="en-IN" smtClean="0"/>
              <a:t>‹#›</a:t>
            </a:fld>
            <a:endParaRPr lang="en-IN"/>
          </a:p>
        </p:txBody>
      </p:sp>
    </p:spTree>
    <p:extLst>
      <p:ext uri="{BB962C8B-B14F-4D97-AF65-F5344CB8AC3E}">
        <p14:creationId xmlns:p14="http://schemas.microsoft.com/office/powerpoint/2010/main" val="2539901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lh4.googleusercontent.com/-hcOqxjmd0Sniw6mZSUiA9giPi64ybzy8cJDxrtBwvx1fYXk_9MUbVMgmxt_uOc3RsyM3x6HwMppFS_YcVSLFyCmYQurI7pGJQ3t0degH4degIhYlSJSWuS49p7wY3Y3FjdVD0fPLJbIknfC5g">
            <a:extLst>
              <a:ext uri="{FF2B5EF4-FFF2-40B4-BE49-F238E27FC236}">
                <a16:creationId xmlns:a16="http://schemas.microsoft.com/office/drawing/2014/main" xmlns="" id="{140BD149-2697-48CA-B326-2B29CB7F5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0576" y="133769"/>
            <a:ext cx="850848" cy="793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3634CF5F-23C3-4585-BB17-8C42E221FA9C}"/>
              </a:ext>
            </a:extLst>
          </p:cNvPr>
          <p:cNvSpPr txBox="1"/>
          <p:nvPr/>
        </p:nvSpPr>
        <p:spPr>
          <a:xfrm>
            <a:off x="5250731" y="912130"/>
            <a:ext cx="2262432" cy="369332"/>
          </a:xfrm>
          <a:prstGeom prst="rect">
            <a:avLst/>
          </a:prstGeom>
          <a:noFill/>
        </p:spPr>
        <p:txBody>
          <a:bodyPr wrap="square" rtlCol="0">
            <a:spAutoFit/>
          </a:bodyPr>
          <a:lstStyle/>
          <a:p>
            <a:r>
              <a:rPr lang="en-IN" dirty="0"/>
              <a:t>VPKBIET, Baramati</a:t>
            </a:r>
          </a:p>
        </p:txBody>
      </p:sp>
      <p:sp>
        <p:nvSpPr>
          <p:cNvPr id="8" name="Title 1">
            <a:extLst>
              <a:ext uri="{FF2B5EF4-FFF2-40B4-BE49-F238E27FC236}">
                <a16:creationId xmlns:a16="http://schemas.microsoft.com/office/drawing/2014/main" xmlns="" id="{81F5E4C0-889C-4AB3-8B57-A30408DF1949}"/>
              </a:ext>
            </a:extLst>
          </p:cNvPr>
          <p:cNvSpPr txBox="1">
            <a:spLocks/>
          </p:cNvSpPr>
          <p:nvPr/>
        </p:nvSpPr>
        <p:spPr>
          <a:xfrm>
            <a:off x="1450325" y="1218123"/>
            <a:ext cx="9627786" cy="1683400"/>
          </a:xfrm>
          <a:prstGeom prst="rect">
            <a:avLst/>
          </a:prstGeom>
        </p:spPr>
        <p:txBody>
          <a:bodyPr vert="horz" lIns="114288" tIns="57144" rIns="114288" bIns="57144" rtlCol="0" anchor="b">
            <a:normAutofit fontScale="25000" lnSpcReduction="20000"/>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000" dirty="0"/>
              <a:t/>
            </a:r>
            <a:br>
              <a:rPr lang="en-US" sz="12000" dirty="0"/>
            </a:br>
            <a:r>
              <a:rPr lang="en-US" sz="12000" dirty="0">
                <a:solidFill>
                  <a:srgbClr val="FF0000"/>
                </a:solidFill>
              </a:rPr>
              <a:t> </a:t>
            </a:r>
            <a:r>
              <a:rPr lang="en-US" sz="9600" dirty="0">
                <a:solidFill>
                  <a:srgbClr val="FF0000"/>
                </a:solidFill>
                <a:latin typeface="Arial Rounded MT Bold" pitchFamily="34" charset="0"/>
              </a:rPr>
              <a:t>Hand Gesture Controlled Wheelchair With Obstacle Detection</a:t>
            </a:r>
          </a:p>
          <a:p>
            <a:r>
              <a:rPr lang="en-US" sz="9600" dirty="0">
                <a:solidFill>
                  <a:srgbClr val="FF0000"/>
                </a:solidFill>
                <a:latin typeface="Arial Rounded MT Bold" pitchFamily="34" charset="0"/>
              </a:rPr>
              <a:t>   </a:t>
            </a:r>
            <a:br>
              <a:rPr lang="en-US" sz="9600" dirty="0">
                <a:solidFill>
                  <a:srgbClr val="FF0000"/>
                </a:solidFill>
                <a:latin typeface="Arial Rounded MT Bold" pitchFamily="34" charset="0"/>
              </a:rPr>
            </a:br>
            <a:r>
              <a:rPr lang="en-US" sz="9600" dirty="0">
                <a:solidFill>
                  <a:srgbClr val="FF0000"/>
                </a:solidFill>
                <a:latin typeface="Arial Rounded MT Bold" pitchFamily="34" charset="0"/>
              </a:rPr>
              <a:t>Internet of Things  </a:t>
            </a:r>
            <a:r>
              <a:rPr lang="en-US" sz="3300" dirty="0">
                <a:solidFill>
                  <a:schemeClr val="tx1"/>
                </a:solidFill>
                <a:latin typeface="Arial Rounded MT Bold" pitchFamily="34" charset="0"/>
              </a:rPr>
              <a:t/>
            </a:r>
            <a:br>
              <a:rPr lang="en-US" sz="3300" dirty="0">
                <a:solidFill>
                  <a:schemeClr val="tx1"/>
                </a:solidFill>
                <a:latin typeface="Arial Rounded MT Bold" pitchFamily="34" charset="0"/>
              </a:rPr>
            </a:br>
            <a:r>
              <a:rPr lang="en-US" dirty="0"/>
              <a:t/>
            </a:r>
            <a:br>
              <a:rPr lang="en-US" dirty="0"/>
            </a:br>
            <a:r>
              <a:rPr lang="en-US" dirty="0"/>
              <a:t/>
            </a:r>
            <a:br>
              <a:rPr lang="en-US" dirty="0"/>
            </a:br>
            <a:endParaRPr lang="en-IN" dirty="0"/>
          </a:p>
        </p:txBody>
      </p:sp>
      <p:sp>
        <p:nvSpPr>
          <p:cNvPr id="9" name="Subtitle 2">
            <a:extLst>
              <a:ext uri="{FF2B5EF4-FFF2-40B4-BE49-F238E27FC236}">
                <a16:creationId xmlns:a16="http://schemas.microsoft.com/office/drawing/2014/main" xmlns="" id="{913B8C17-EF3D-4587-B63F-FF91AAEFE27B}"/>
              </a:ext>
            </a:extLst>
          </p:cNvPr>
          <p:cNvSpPr>
            <a:spLocks noGrp="1"/>
          </p:cNvSpPr>
          <p:nvPr>
            <p:ph type="subTitle" idx="1"/>
          </p:nvPr>
        </p:nvSpPr>
        <p:spPr>
          <a:xfrm>
            <a:off x="2062574" y="2896165"/>
            <a:ext cx="8403288" cy="2592288"/>
          </a:xfrm>
          <a:ln>
            <a:noFill/>
          </a:ln>
        </p:spPr>
        <p:txBody>
          <a:bodyPr>
            <a:normAutofit/>
          </a:bodyPr>
          <a:lstStyle/>
          <a:p>
            <a:pPr algn="just"/>
            <a:r>
              <a:rPr lang="en-US" sz="2000" b="1" dirty="0">
                <a:solidFill>
                  <a:schemeClr val="tx1"/>
                </a:solidFill>
              </a:rPr>
              <a:t>                           </a:t>
            </a:r>
            <a:r>
              <a:rPr lang="en-US" sz="2000" b="1" dirty="0" err="1">
                <a:solidFill>
                  <a:schemeClr val="tx1"/>
                </a:solidFill>
              </a:rPr>
              <a:t>Rutik</a:t>
            </a:r>
            <a:r>
              <a:rPr lang="en-US" sz="2000" b="1" dirty="0">
                <a:solidFill>
                  <a:schemeClr val="tx1"/>
                </a:solidFill>
              </a:rPr>
              <a:t> </a:t>
            </a:r>
            <a:r>
              <a:rPr lang="en-US" sz="2000" b="1" dirty="0" err="1">
                <a:solidFill>
                  <a:schemeClr val="tx1"/>
                </a:solidFill>
              </a:rPr>
              <a:t>Andhalkar</a:t>
            </a:r>
            <a:r>
              <a:rPr lang="en-US" sz="2000" b="1" dirty="0">
                <a:solidFill>
                  <a:schemeClr val="tx1"/>
                </a:solidFill>
              </a:rPr>
              <a:t>             </a:t>
            </a:r>
            <a:r>
              <a:rPr lang="en-IN" sz="2000" b="1" dirty="0">
                <a:solidFill>
                  <a:schemeClr val="tx1"/>
                </a:solidFill>
              </a:rPr>
              <a:t>[ Exam Seat No-B190353001] </a:t>
            </a:r>
          </a:p>
          <a:p>
            <a:pPr algn="just"/>
            <a:r>
              <a:rPr lang="en-US" sz="2000" b="1" dirty="0">
                <a:solidFill>
                  <a:schemeClr val="tx1"/>
                </a:solidFill>
              </a:rPr>
              <a:t>                           </a:t>
            </a:r>
            <a:r>
              <a:rPr lang="en-US" sz="2000" b="1" dirty="0" err="1">
                <a:solidFill>
                  <a:schemeClr val="tx1"/>
                </a:solidFill>
              </a:rPr>
              <a:t>Aavesh</a:t>
            </a:r>
            <a:r>
              <a:rPr lang="en-US" sz="2000" b="1" dirty="0">
                <a:solidFill>
                  <a:schemeClr val="tx1"/>
                </a:solidFill>
              </a:rPr>
              <a:t> </a:t>
            </a:r>
            <a:r>
              <a:rPr lang="en-US" sz="2000" b="1" dirty="0" err="1">
                <a:solidFill>
                  <a:schemeClr val="tx1"/>
                </a:solidFill>
              </a:rPr>
              <a:t>Bagwan</a:t>
            </a:r>
            <a:r>
              <a:rPr lang="en-US" sz="2000" b="1" dirty="0">
                <a:solidFill>
                  <a:schemeClr val="tx1"/>
                </a:solidFill>
              </a:rPr>
              <a:t>       	      </a:t>
            </a:r>
            <a:r>
              <a:rPr lang="en-IN" sz="2000" b="1" dirty="0">
                <a:solidFill>
                  <a:schemeClr val="tx1"/>
                </a:solidFill>
              </a:rPr>
              <a:t>[ Exam Seat No-B190353006]</a:t>
            </a:r>
          </a:p>
          <a:p>
            <a:pPr algn="just"/>
            <a:r>
              <a:rPr lang="en-US" sz="2000" b="1" dirty="0">
                <a:solidFill>
                  <a:schemeClr val="tx1"/>
                </a:solidFill>
              </a:rPr>
              <a:t>                           </a:t>
            </a:r>
            <a:r>
              <a:rPr lang="en-US" sz="2000" b="1" dirty="0"/>
              <a:t>Dheeraj Shinde               </a:t>
            </a:r>
            <a:r>
              <a:rPr lang="en-IN" sz="2000" b="1" dirty="0">
                <a:solidFill>
                  <a:schemeClr val="tx1"/>
                </a:solidFill>
              </a:rPr>
              <a:t>[ Exam Seat No-B190353102]</a:t>
            </a:r>
          </a:p>
          <a:p>
            <a:pPr algn="just"/>
            <a:r>
              <a:rPr lang="en-US" sz="2000" b="1" dirty="0">
                <a:solidFill>
                  <a:schemeClr val="tx1"/>
                </a:solidFill>
              </a:rPr>
              <a:t>                           Prathamesh Shinde       </a:t>
            </a:r>
            <a:r>
              <a:rPr lang="en-IN" sz="2000" b="1" dirty="0">
                <a:solidFill>
                  <a:schemeClr val="tx1"/>
                </a:solidFill>
              </a:rPr>
              <a:t>[ Exam Seat No-B190353103] </a:t>
            </a:r>
            <a:endParaRPr lang="en-US" sz="2000" b="1" dirty="0"/>
          </a:p>
          <a:p>
            <a:r>
              <a:rPr lang="en-US" sz="2000" b="1" dirty="0">
                <a:solidFill>
                  <a:schemeClr val="tx1"/>
                </a:solidFill>
              </a:rPr>
              <a:t>  </a:t>
            </a:r>
            <a:endParaRPr lang="en-US" sz="1200" b="1" dirty="0"/>
          </a:p>
          <a:p>
            <a:r>
              <a:rPr lang="en-US" sz="2800" b="1" dirty="0">
                <a:solidFill>
                  <a:schemeClr val="tx1"/>
                </a:solidFill>
              </a:rPr>
              <a:t>Project Guide: Mr. </a:t>
            </a:r>
            <a:r>
              <a:rPr lang="en-US" sz="2800" b="1" dirty="0" err="1">
                <a:solidFill>
                  <a:schemeClr val="tx1"/>
                </a:solidFill>
              </a:rPr>
              <a:t>R.S.Piske</a:t>
            </a:r>
            <a:endParaRPr lang="en-IN" sz="2800" b="1" dirty="0">
              <a:solidFill>
                <a:schemeClr val="tx1"/>
              </a:solidFill>
            </a:endParaRPr>
          </a:p>
        </p:txBody>
      </p:sp>
      <p:sp>
        <p:nvSpPr>
          <p:cNvPr id="10" name="TextBox 9">
            <a:extLst>
              <a:ext uri="{FF2B5EF4-FFF2-40B4-BE49-F238E27FC236}">
                <a16:creationId xmlns:a16="http://schemas.microsoft.com/office/drawing/2014/main" xmlns="" id="{BC569C56-0F79-4BE2-9F20-FED49AA45D3F}"/>
              </a:ext>
            </a:extLst>
          </p:cNvPr>
          <p:cNvSpPr txBox="1"/>
          <p:nvPr/>
        </p:nvSpPr>
        <p:spPr>
          <a:xfrm>
            <a:off x="9393536" y="133769"/>
            <a:ext cx="2737503" cy="369332"/>
          </a:xfrm>
          <a:prstGeom prst="rect">
            <a:avLst/>
          </a:prstGeom>
          <a:noFill/>
        </p:spPr>
        <p:txBody>
          <a:bodyPr wrap="square" rtlCol="0">
            <a:spAutoFit/>
          </a:bodyPr>
          <a:lstStyle/>
          <a:p>
            <a:r>
              <a:rPr lang="en-IN" dirty="0"/>
              <a:t>Project Group No: 29</a:t>
            </a:r>
          </a:p>
        </p:txBody>
      </p:sp>
    </p:spTree>
    <p:extLst>
      <p:ext uri="{BB962C8B-B14F-4D97-AF65-F5344CB8AC3E}">
        <p14:creationId xmlns:p14="http://schemas.microsoft.com/office/powerpoint/2010/main" val="2126128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65288E05-A793-4CA2-A638-2A3147B6C05D}"/>
              </a:ext>
            </a:extLst>
          </p:cNvPr>
          <p:cNvSpPr>
            <a:spLocks noGrp="1"/>
          </p:cNvSpPr>
          <p:nvPr>
            <p:ph type="title"/>
          </p:nvPr>
        </p:nvSpPr>
        <p:spPr/>
        <p:txBody>
          <a:bodyPr>
            <a:normAutofit/>
          </a:bodyPr>
          <a:lstStyle/>
          <a:p>
            <a:r>
              <a:rPr lang="en-IN" b="1" dirty="0" smtClean="0">
                <a:solidFill>
                  <a:srgbClr val="FF0000"/>
                </a:solidFill>
              </a:rPr>
              <a:t>Methodology</a:t>
            </a:r>
            <a:endParaRPr lang="en-IN" b="1" dirty="0">
              <a:solidFill>
                <a:srgbClr val="FF0000"/>
              </a:solidFill>
            </a:endParaRPr>
          </a:p>
        </p:txBody>
      </p:sp>
      <p:sp>
        <p:nvSpPr>
          <p:cNvPr id="3" name="Content Placeholder 2">
            <a:extLst>
              <a:ext uri="{FF2B5EF4-FFF2-40B4-BE49-F238E27FC236}">
                <a16:creationId xmlns:a16="http://schemas.microsoft.com/office/drawing/2014/main" xmlns="" id="{862CD359-2194-4751-B72C-BFAEAEA71071}"/>
              </a:ext>
            </a:extLst>
          </p:cNvPr>
          <p:cNvSpPr>
            <a:spLocks noGrp="1"/>
          </p:cNvSpPr>
          <p:nvPr>
            <p:ph idx="1"/>
          </p:nvPr>
        </p:nvSpPr>
        <p:spPr/>
        <p:txBody>
          <a:bodyPr>
            <a:normAutofit/>
          </a:bodyPr>
          <a:lstStyle/>
          <a:p>
            <a:r>
              <a:rPr lang="en-US" dirty="0"/>
              <a:t>For the implementation of the </a:t>
            </a:r>
            <a:r>
              <a:rPr lang="en-US" dirty="0" smtClean="0"/>
              <a:t>project, </a:t>
            </a:r>
            <a:r>
              <a:rPr lang="en-US" dirty="0"/>
              <a:t>which is hand gesture controlled wheelchair with obstacle detection we need to make two circuits one for the capturing gesture of the hand made by operator and other for the movement of the wheelchair </a:t>
            </a:r>
            <a:endParaRPr lang="en-US" dirty="0" smtClean="0"/>
          </a:p>
          <a:p>
            <a:r>
              <a:rPr lang="en-US" dirty="0" smtClean="0"/>
              <a:t>According </a:t>
            </a:r>
            <a:r>
              <a:rPr lang="en-US" dirty="0"/>
              <a:t>to that gestures and we need to establish a wireless communication between these two circuit for transferring signals from hand gesture capturing circuits to wheelchair moving circuit.</a:t>
            </a:r>
            <a:endParaRPr lang="en-IN" dirty="0"/>
          </a:p>
        </p:txBody>
      </p:sp>
    </p:spTree>
    <p:extLst>
      <p:ext uri="{BB962C8B-B14F-4D97-AF65-F5344CB8AC3E}">
        <p14:creationId xmlns:p14="http://schemas.microsoft.com/office/powerpoint/2010/main" val="12920278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rPr>
              <a:t>Gesture Recognition Circuit</a:t>
            </a:r>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2492896"/>
            <a:ext cx="5157787" cy="2781904"/>
          </a:xfrm>
        </p:spPr>
      </p:pic>
      <p:sp>
        <p:nvSpPr>
          <p:cNvPr id="7" name="Content Placeholder 6"/>
          <p:cNvSpPr>
            <a:spLocks noGrp="1"/>
          </p:cNvSpPr>
          <p:nvPr>
            <p:ph sz="quarter" idx="4"/>
          </p:nvPr>
        </p:nvSpPr>
        <p:spPr>
          <a:xfrm>
            <a:off x="6172200" y="1844824"/>
            <a:ext cx="5183188" cy="4344839"/>
          </a:xfrm>
        </p:spPr>
        <p:txBody>
          <a:bodyPr>
            <a:normAutofit fontScale="77500" lnSpcReduction="20000"/>
          </a:bodyPr>
          <a:lstStyle/>
          <a:p>
            <a:r>
              <a:rPr lang="en-US" dirty="0"/>
              <a:t>This is a gesture recognition circuit which deals with the detecting gestures of the hand and then this </a:t>
            </a:r>
            <a:r>
              <a:rPr lang="en-US" dirty="0" smtClean="0"/>
              <a:t>circuit </a:t>
            </a:r>
            <a:r>
              <a:rPr lang="en-US" dirty="0"/>
              <a:t>send commands to the wheelchair moving </a:t>
            </a:r>
            <a:r>
              <a:rPr lang="en-US" dirty="0" smtClean="0"/>
              <a:t>circuit.</a:t>
            </a:r>
          </a:p>
          <a:p>
            <a:r>
              <a:rPr lang="en-US" dirty="0" smtClean="0"/>
              <a:t> </a:t>
            </a:r>
            <a:r>
              <a:rPr lang="en-US" dirty="0"/>
              <a:t>Here, we need a sensor or a mechanism which can </a:t>
            </a:r>
            <a:r>
              <a:rPr lang="en-US" dirty="0" smtClean="0"/>
              <a:t>detect </a:t>
            </a:r>
            <a:r>
              <a:rPr lang="en-US" dirty="0"/>
              <a:t>the gestures of the hand for that purpose we are using accelerometer sensor which deals with the </a:t>
            </a:r>
            <a:r>
              <a:rPr lang="en-US" dirty="0" smtClean="0"/>
              <a:t>measurements </a:t>
            </a:r>
            <a:r>
              <a:rPr lang="en-US" dirty="0"/>
              <a:t>of the change in acceleration due to </a:t>
            </a:r>
            <a:r>
              <a:rPr lang="en-US" dirty="0" smtClean="0"/>
              <a:t>gravity </a:t>
            </a:r>
            <a:r>
              <a:rPr lang="en-US" dirty="0"/>
              <a:t>done by itself. </a:t>
            </a:r>
            <a:endParaRPr lang="en-US" dirty="0" smtClean="0"/>
          </a:p>
          <a:p>
            <a:r>
              <a:rPr lang="en-US" dirty="0" smtClean="0"/>
              <a:t>So </a:t>
            </a:r>
            <a:r>
              <a:rPr lang="en-US" dirty="0"/>
              <a:t>if we put this on the hand of the operator we can easily detect the hand motion by measuring change in acceleration due to gravity </a:t>
            </a:r>
            <a:r>
              <a:rPr lang="en-US" dirty="0" smtClean="0"/>
              <a:t>made by </a:t>
            </a:r>
            <a:r>
              <a:rPr lang="en-US" dirty="0"/>
              <a:t>itself. </a:t>
            </a:r>
            <a:endParaRPr lang="en-US" dirty="0" smtClean="0"/>
          </a:p>
        </p:txBody>
      </p:sp>
    </p:spTree>
    <p:extLst>
      <p:ext uri="{BB962C8B-B14F-4D97-AF65-F5344CB8AC3E}">
        <p14:creationId xmlns:p14="http://schemas.microsoft.com/office/powerpoint/2010/main" val="14431717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838200" y="1124744"/>
            <a:ext cx="10658400" cy="4032448"/>
          </a:xfrm>
        </p:spPr>
        <p:txBody>
          <a:bodyPr/>
          <a:lstStyle/>
          <a:p>
            <a:r>
              <a:rPr lang="en-US" dirty="0"/>
              <a:t>Here we are using MPU6050 sensor as accelerometer sensor and we are communicating with this via inter-integrated communication protocol</a:t>
            </a:r>
            <a:endParaRPr lang="en-IN" dirty="0"/>
          </a:p>
          <a:p>
            <a:r>
              <a:rPr lang="en-US" dirty="0"/>
              <a:t>For the wireless communication we are using ESPNOW protocol developed by </a:t>
            </a:r>
            <a:r>
              <a:rPr lang="en-US" dirty="0" err="1" smtClean="0"/>
              <a:t>espressif</a:t>
            </a:r>
            <a:r>
              <a:rPr lang="en-US" dirty="0" smtClean="0"/>
              <a:t> systems </a:t>
            </a:r>
            <a:r>
              <a:rPr lang="en-US" dirty="0"/>
              <a:t>which is a fast communication protocol that can be used to exchange small messages (up to 250 bytes) between ESP32 boards. </a:t>
            </a:r>
            <a:endParaRPr lang="en-US" dirty="0" smtClean="0"/>
          </a:p>
          <a:p>
            <a:r>
              <a:rPr lang="en-US" dirty="0" smtClean="0"/>
              <a:t>ESP-NOW </a:t>
            </a:r>
            <a:r>
              <a:rPr lang="en-US" dirty="0"/>
              <a:t>is very versatile and we can have one-way or two-way communication in different </a:t>
            </a:r>
            <a:r>
              <a:rPr lang="en-US" dirty="0" smtClean="0"/>
              <a:t>setups</a:t>
            </a:r>
          </a:p>
          <a:p>
            <a:pPr marL="0" indent="0">
              <a:buNone/>
            </a:pPr>
            <a:endParaRPr lang="en-IN" dirty="0"/>
          </a:p>
        </p:txBody>
      </p:sp>
    </p:spTree>
    <p:extLst>
      <p:ext uri="{BB962C8B-B14F-4D97-AF65-F5344CB8AC3E}">
        <p14:creationId xmlns:p14="http://schemas.microsoft.com/office/powerpoint/2010/main" val="178899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FF0000"/>
                </a:solidFill>
              </a:rPr>
              <a:t>Wheelchair Moving </a:t>
            </a:r>
            <a:r>
              <a:rPr lang="en-IN" b="1" dirty="0">
                <a:solidFill>
                  <a:srgbClr val="FF0000"/>
                </a:solidFill>
              </a:rPr>
              <a:t>Circuit</a:t>
            </a:r>
          </a:p>
        </p:txBody>
      </p:sp>
      <p:sp>
        <p:nvSpPr>
          <p:cNvPr id="7" name="Content Placeholder 6"/>
          <p:cNvSpPr>
            <a:spLocks noGrp="1"/>
          </p:cNvSpPr>
          <p:nvPr>
            <p:ph sz="quarter" idx="4"/>
          </p:nvPr>
        </p:nvSpPr>
        <p:spPr>
          <a:xfrm>
            <a:off x="6172200" y="1844824"/>
            <a:ext cx="5183188" cy="4344839"/>
          </a:xfrm>
        </p:spPr>
        <p:txBody>
          <a:bodyPr>
            <a:normAutofit lnSpcReduction="10000"/>
          </a:bodyPr>
          <a:lstStyle/>
          <a:p>
            <a:r>
              <a:rPr lang="en-US" dirty="0"/>
              <a:t>This section will respond to the signals received </a:t>
            </a:r>
            <a:r>
              <a:rPr lang="en-US" dirty="0" smtClean="0"/>
              <a:t>from the </a:t>
            </a:r>
            <a:r>
              <a:rPr lang="en-US" dirty="0"/>
              <a:t>gesture recognition </a:t>
            </a:r>
            <a:r>
              <a:rPr lang="en-US" dirty="0" smtClean="0"/>
              <a:t>circuit.</a:t>
            </a:r>
          </a:p>
          <a:p>
            <a:r>
              <a:rPr lang="en-US" dirty="0" smtClean="0"/>
              <a:t>Here </a:t>
            </a:r>
            <a:r>
              <a:rPr lang="en-US" dirty="0"/>
              <a:t>for the </a:t>
            </a:r>
            <a:r>
              <a:rPr lang="en-US" dirty="0" smtClean="0"/>
              <a:t>processing </a:t>
            </a:r>
            <a:r>
              <a:rPr lang="en-US" dirty="0"/>
              <a:t>of the data and controlling of the motors where we need to move wheelchair both forward, backward, right and left for that we need motor controlling </a:t>
            </a:r>
            <a:r>
              <a:rPr lang="en-US" dirty="0" smtClean="0"/>
              <a:t>operation </a:t>
            </a:r>
            <a:r>
              <a:rPr lang="en-US" dirty="0"/>
              <a:t>and for that we are using ESP32 microcontroller board. </a:t>
            </a:r>
            <a:endParaRPr lang="en-US" dirty="0" smtClean="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1718238"/>
            <a:ext cx="5157787" cy="3997786"/>
          </a:xfrm>
        </p:spPr>
      </p:pic>
    </p:spTree>
    <p:extLst>
      <p:ext uri="{BB962C8B-B14F-4D97-AF65-F5344CB8AC3E}">
        <p14:creationId xmlns:p14="http://schemas.microsoft.com/office/powerpoint/2010/main" val="21711591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838200" y="836712"/>
            <a:ext cx="10515600" cy="5340251"/>
          </a:xfrm>
        </p:spPr>
        <p:txBody>
          <a:bodyPr/>
          <a:lstStyle/>
          <a:p>
            <a:r>
              <a:rPr lang="en-US" dirty="0"/>
              <a:t>We need a motor for movement of the wheelchair for this project purpose we are using dc geared motors this kind of motors have high torque and low RPM which make them suitable for this </a:t>
            </a:r>
            <a:r>
              <a:rPr lang="en-US" dirty="0" smtClean="0"/>
              <a:t>application.</a:t>
            </a:r>
          </a:p>
          <a:p>
            <a:r>
              <a:rPr lang="en-US" dirty="0" smtClean="0"/>
              <a:t>here </a:t>
            </a:r>
            <a:r>
              <a:rPr lang="en-US" dirty="0"/>
              <a:t>we also need a driver circuit which helps us in </a:t>
            </a:r>
            <a:r>
              <a:rPr lang="en-US" dirty="0" smtClean="0"/>
              <a:t>controlling </a:t>
            </a:r>
            <a:r>
              <a:rPr lang="en-US" dirty="0"/>
              <a:t>the direction and speed of the rotation of motors for this we are using H-bridge motor driver which is L298N motor driver which can supply maximum of 2 amps of current and 40v of the voltage at the output on each side</a:t>
            </a:r>
            <a:r>
              <a:rPr lang="en-US" dirty="0" smtClean="0"/>
              <a:t>.</a:t>
            </a:r>
          </a:p>
          <a:p>
            <a:r>
              <a:rPr lang="en-US" dirty="0" smtClean="0"/>
              <a:t>In </a:t>
            </a:r>
            <a:r>
              <a:rPr lang="en-US" dirty="0"/>
              <a:t>order to implement obstacle detection we are using ultrasonic sensor which uses ultrasonic waves for the detection of the obstacle. </a:t>
            </a:r>
            <a:endParaRPr lang="en-IN" dirty="0"/>
          </a:p>
        </p:txBody>
      </p:sp>
    </p:spTree>
    <p:extLst>
      <p:ext uri="{BB962C8B-B14F-4D97-AF65-F5344CB8AC3E}">
        <p14:creationId xmlns:p14="http://schemas.microsoft.com/office/powerpoint/2010/main" val="19432237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92697"/>
            <a:ext cx="10515600" cy="1368152"/>
          </a:xfrm>
        </p:spPr>
        <p:txBody>
          <a:bodyPr/>
          <a:lstStyle/>
          <a:p>
            <a:r>
              <a:rPr lang="en-US" dirty="0"/>
              <a:t>In order to move a chair we are using differential steering mechanism where turning of the chair can be accomplished by changing the direction of the rotation of the </a:t>
            </a:r>
            <a:r>
              <a:rPr lang="en-US" dirty="0" smtClean="0"/>
              <a:t>motors</a:t>
            </a:r>
            <a:r>
              <a:rPr lang="en-US" dirty="0" smtClean="0"/>
              <a:t>. </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568" y="2132856"/>
            <a:ext cx="6840760" cy="3997569"/>
          </a:xfrm>
          <a:prstGeom prst="rect">
            <a:avLst/>
          </a:prstGeom>
        </p:spPr>
      </p:pic>
    </p:spTree>
    <p:extLst>
      <p:ext uri="{BB962C8B-B14F-4D97-AF65-F5344CB8AC3E}">
        <p14:creationId xmlns:p14="http://schemas.microsoft.com/office/powerpoint/2010/main" val="2235344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rPr>
              <a:t>Development Tools</a:t>
            </a:r>
            <a:endParaRPr lang="en-IN" dirty="0"/>
          </a:p>
        </p:txBody>
      </p:sp>
      <p:sp>
        <p:nvSpPr>
          <p:cNvPr id="3" name="Content Placeholder 2"/>
          <p:cNvSpPr>
            <a:spLocks noGrp="1"/>
          </p:cNvSpPr>
          <p:nvPr>
            <p:ph idx="1"/>
          </p:nvPr>
        </p:nvSpPr>
        <p:spPr/>
        <p:txBody>
          <a:bodyPr>
            <a:normAutofit lnSpcReduction="10000"/>
          </a:bodyPr>
          <a:lstStyle/>
          <a:p>
            <a:r>
              <a:rPr lang="en-US" dirty="0"/>
              <a:t>Software</a:t>
            </a:r>
          </a:p>
          <a:p>
            <a:pPr lvl="1"/>
            <a:r>
              <a:rPr lang="en-US" dirty="0" err="1"/>
              <a:t>Arduino</a:t>
            </a:r>
            <a:r>
              <a:rPr lang="en-US" dirty="0"/>
              <a:t> IDE</a:t>
            </a:r>
          </a:p>
          <a:p>
            <a:pPr lvl="1"/>
            <a:endParaRPr lang="en-US" dirty="0"/>
          </a:p>
          <a:p>
            <a:r>
              <a:rPr lang="en-US" dirty="0"/>
              <a:t>Hardware</a:t>
            </a:r>
          </a:p>
          <a:p>
            <a:pPr lvl="1"/>
            <a:r>
              <a:rPr lang="en-US" dirty="0"/>
              <a:t>ESP32</a:t>
            </a:r>
          </a:p>
          <a:p>
            <a:pPr lvl="1"/>
            <a:r>
              <a:rPr lang="en-US" dirty="0"/>
              <a:t>Accelerometer sensor</a:t>
            </a:r>
          </a:p>
          <a:p>
            <a:pPr lvl="1"/>
            <a:r>
              <a:rPr lang="en-US" dirty="0"/>
              <a:t>DC geared Motor </a:t>
            </a:r>
          </a:p>
          <a:p>
            <a:pPr lvl="1"/>
            <a:r>
              <a:rPr lang="en-US" dirty="0"/>
              <a:t>Motor Driver</a:t>
            </a:r>
          </a:p>
          <a:p>
            <a:pPr lvl="1"/>
            <a:r>
              <a:rPr lang="en-US" dirty="0"/>
              <a:t>Lithium-Ion Batteries</a:t>
            </a:r>
          </a:p>
          <a:p>
            <a:pPr lvl="1"/>
            <a:r>
              <a:rPr lang="en-US" dirty="0"/>
              <a:t>Ultrasonic sensor</a:t>
            </a:r>
          </a:p>
          <a:p>
            <a:pPr lvl="1"/>
            <a:r>
              <a:rPr lang="en-US" dirty="0"/>
              <a:t>TP4056 charging module</a:t>
            </a:r>
          </a:p>
          <a:p>
            <a:pPr lvl="1"/>
            <a:endParaRPr lang="en-IN" dirty="0"/>
          </a:p>
        </p:txBody>
      </p:sp>
    </p:spTree>
    <p:extLst>
      <p:ext uri="{BB962C8B-B14F-4D97-AF65-F5344CB8AC3E}">
        <p14:creationId xmlns:p14="http://schemas.microsoft.com/office/powerpoint/2010/main" val="11155889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Result</a:t>
            </a:r>
            <a:endParaRPr lang="en-IN" b="1" dirty="0">
              <a:solidFill>
                <a:srgbClr val="FF000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1424" y="1628800"/>
            <a:ext cx="3263503" cy="4351338"/>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840" y="1628800"/>
            <a:ext cx="3240360" cy="432048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8248" y="1628800"/>
            <a:ext cx="3240360" cy="4320480"/>
          </a:xfrm>
          <a:prstGeom prst="rect">
            <a:avLst/>
          </a:prstGeom>
        </p:spPr>
      </p:pic>
    </p:spTree>
    <p:extLst>
      <p:ext uri="{BB962C8B-B14F-4D97-AF65-F5344CB8AC3E}">
        <p14:creationId xmlns:p14="http://schemas.microsoft.com/office/powerpoint/2010/main" val="40763047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Future Scope</a:t>
            </a:r>
            <a:endParaRPr lang="en-IN" b="1" dirty="0">
              <a:solidFill>
                <a:srgbClr val="FF0000"/>
              </a:solidFill>
            </a:endParaRPr>
          </a:p>
        </p:txBody>
      </p:sp>
      <p:sp>
        <p:nvSpPr>
          <p:cNvPr id="3" name="Content Placeholder 2"/>
          <p:cNvSpPr>
            <a:spLocks noGrp="1"/>
          </p:cNvSpPr>
          <p:nvPr>
            <p:ph idx="1"/>
          </p:nvPr>
        </p:nvSpPr>
        <p:spPr/>
        <p:txBody>
          <a:bodyPr/>
          <a:lstStyle/>
          <a:p>
            <a:r>
              <a:rPr lang="en-US" dirty="0"/>
              <a:t>Further by upgrading a motors, motor </a:t>
            </a:r>
            <a:r>
              <a:rPr lang="en-US" dirty="0" smtClean="0"/>
              <a:t>driver, batteries </a:t>
            </a:r>
            <a:r>
              <a:rPr lang="en-US" dirty="0"/>
              <a:t>and structure of wheelchair, we can make this wheelchair capable of carrying human </a:t>
            </a:r>
            <a:r>
              <a:rPr lang="en-US" dirty="0" smtClean="0"/>
              <a:t>weight.</a:t>
            </a:r>
          </a:p>
          <a:p>
            <a:r>
              <a:rPr lang="en-US" dirty="0" smtClean="0"/>
              <a:t>we </a:t>
            </a:r>
            <a:r>
              <a:rPr lang="en-US" dirty="0"/>
              <a:t>can add different functionalities to improve the quality of </a:t>
            </a:r>
            <a:r>
              <a:rPr lang="en-US" dirty="0" smtClean="0"/>
              <a:t>chair such as emergency messaging system using GSM module, location identification using GPS module. </a:t>
            </a:r>
            <a:endParaRPr lang="en-IN" dirty="0"/>
          </a:p>
        </p:txBody>
      </p:sp>
    </p:spTree>
    <p:extLst>
      <p:ext uri="{BB962C8B-B14F-4D97-AF65-F5344CB8AC3E}">
        <p14:creationId xmlns:p14="http://schemas.microsoft.com/office/powerpoint/2010/main" val="14606205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8521313-2530-4BA1-B04A-9652E37071F4}"/>
              </a:ext>
            </a:extLst>
          </p:cNvPr>
          <p:cNvSpPr>
            <a:spLocks noGrp="1"/>
          </p:cNvSpPr>
          <p:nvPr>
            <p:ph idx="1"/>
          </p:nvPr>
        </p:nvSpPr>
        <p:spPr>
          <a:xfrm>
            <a:off x="838200" y="1108585"/>
            <a:ext cx="10515600" cy="5272743"/>
          </a:xfrm>
        </p:spPr>
        <p:txBody>
          <a:bodyPr>
            <a:normAutofit fontScale="70000" lnSpcReduction="20000"/>
          </a:bodyPr>
          <a:lstStyle/>
          <a:p>
            <a:r>
              <a:rPr lang="en-US" dirty="0"/>
              <a:t>[1] Krunal </a:t>
            </a:r>
            <a:r>
              <a:rPr lang="en-US" dirty="0" err="1"/>
              <a:t>Bansod</a:t>
            </a:r>
            <a:r>
              <a:rPr lang="en-US" dirty="0"/>
              <a:t>, </a:t>
            </a:r>
            <a:r>
              <a:rPr lang="en-US" dirty="0" err="1"/>
              <a:t>kushal</a:t>
            </a:r>
            <a:r>
              <a:rPr lang="en-US" dirty="0"/>
              <a:t> </a:t>
            </a:r>
            <a:r>
              <a:rPr lang="en-US" dirty="0" err="1"/>
              <a:t>Asarkar</a:t>
            </a:r>
            <a:r>
              <a:rPr lang="en-US" dirty="0"/>
              <a:t>, Mandar </a:t>
            </a:r>
            <a:r>
              <a:rPr lang="en-US" dirty="0" err="1"/>
              <a:t>topre</a:t>
            </a:r>
            <a:r>
              <a:rPr lang="en-US" dirty="0"/>
              <a:t>, </a:t>
            </a:r>
            <a:r>
              <a:rPr lang="en-US" dirty="0" err="1"/>
              <a:t>vikrant</a:t>
            </a:r>
            <a:r>
              <a:rPr lang="en-US" dirty="0"/>
              <a:t> raj “Hand Gesture Controlled Wheelchair” International Research Journal of </a:t>
            </a:r>
            <a:r>
              <a:rPr lang="en-US" dirty="0" err="1"/>
              <a:t>Engineeirng</a:t>
            </a:r>
            <a:r>
              <a:rPr lang="en-US" dirty="0"/>
              <a:t> and Technology Volume-07, Issue-07, July 2020.</a:t>
            </a:r>
          </a:p>
          <a:p>
            <a:r>
              <a:rPr lang="en-US" dirty="0"/>
              <a:t> [2] </a:t>
            </a:r>
            <a:r>
              <a:rPr lang="en-US" dirty="0" err="1"/>
              <a:t>Mufrath</a:t>
            </a:r>
            <a:r>
              <a:rPr lang="en-US" dirty="0"/>
              <a:t> Mahmood, Md. Fahim Rizwan, Masuma Sultana, Md. Habib, Mohammad Hasan Imam. “Design of a low cost Hand Gesture Controlled Automated Wheelchair” IEEE Region 10 Symposium, June 2020.</a:t>
            </a:r>
          </a:p>
          <a:p>
            <a:r>
              <a:rPr lang="en-US" dirty="0"/>
              <a:t> [3] K.S </a:t>
            </a:r>
            <a:r>
              <a:rPr lang="en-US" dirty="0" err="1"/>
              <a:t>Vairavel</a:t>
            </a:r>
            <a:r>
              <a:rPr lang="en-US" dirty="0"/>
              <a:t>, </a:t>
            </a:r>
            <a:r>
              <a:rPr lang="en-US" dirty="0" err="1"/>
              <a:t>R.Nevetha</a:t>
            </a:r>
            <a:r>
              <a:rPr lang="en-US" dirty="0"/>
              <a:t>, “Hand Gesture Wheelchair Control Using Raspberry pi”. International Journal of Scientific &amp; Technology Research Volume-09, Issue-04, April 2020.</a:t>
            </a:r>
          </a:p>
          <a:p>
            <a:r>
              <a:rPr lang="en-US" dirty="0"/>
              <a:t> [4] </a:t>
            </a:r>
            <a:r>
              <a:rPr lang="en-US" dirty="0" err="1"/>
              <a:t>Shayban</a:t>
            </a:r>
            <a:r>
              <a:rPr lang="en-US" dirty="0"/>
              <a:t> </a:t>
            </a:r>
            <a:r>
              <a:rPr lang="en-US" dirty="0" err="1"/>
              <a:t>Nasif</a:t>
            </a:r>
            <a:r>
              <a:rPr lang="en-US" dirty="0"/>
              <a:t>, Muhammed Abdul </a:t>
            </a:r>
            <a:r>
              <a:rPr lang="en-US" dirty="0" err="1"/>
              <a:t>Goffar</a:t>
            </a:r>
            <a:r>
              <a:rPr lang="en-US" dirty="0"/>
              <a:t> khan “Wireless Head Gesture Controlled Wheelchair for Disabled Person”. IEEE humanitarian technology conference, December 2017.</a:t>
            </a:r>
          </a:p>
          <a:p>
            <a:r>
              <a:rPr lang="en-US" dirty="0"/>
              <a:t> [5] </a:t>
            </a:r>
            <a:r>
              <a:rPr lang="en-US" dirty="0" err="1"/>
              <a:t>Pushpendra</a:t>
            </a:r>
            <a:r>
              <a:rPr lang="en-US" dirty="0"/>
              <a:t> </a:t>
            </a:r>
            <a:r>
              <a:rPr lang="en-US" dirty="0" err="1"/>
              <a:t>jha</a:t>
            </a:r>
            <a:r>
              <a:rPr lang="en-US" dirty="0"/>
              <a:t>, “Hand Gesture Controlled Wheelchair”. International Journal of Scientific and Technology Research Volume-05, Issue-04, April 2016.</a:t>
            </a:r>
          </a:p>
          <a:p>
            <a:r>
              <a:rPr lang="en-US" dirty="0"/>
              <a:t> [6] Revati A. Solanke1, Arti R. </a:t>
            </a:r>
            <a:r>
              <a:rPr lang="en-US" dirty="0" err="1"/>
              <a:t>Salunke</a:t>
            </a:r>
            <a:r>
              <a:rPr lang="en-US" dirty="0"/>
              <a:t>, “Voice and Gesture Based Wheelchair for Physically Challenged Using AVR and Android”. International Research Journal of Engineering and Technology, Volume-03, Issue-04, April 2016.</a:t>
            </a:r>
          </a:p>
          <a:p>
            <a:r>
              <a:rPr lang="en-US" dirty="0"/>
              <a:t> [7] Prof. Vishal V. Pande, Nikita S. Ubale, Darshana P. </a:t>
            </a:r>
            <a:r>
              <a:rPr lang="en-US" dirty="0" err="1"/>
              <a:t>Masurkar</a:t>
            </a:r>
            <a:r>
              <a:rPr lang="en-US" dirty="0"/>
              <a:t>, Nikita R. </a:t>
            </a:r>
            <a:r>
              <a:rPr lang="en-US" dirty="0" err="1"/>
              <a:t>Ingole</a:t>
            </a:r>
            <a:r>
              <a:rPr lang="en-US" dirty="0"/>
              <a:t>, Pragati P. Mane. “Hand Gesture Based Wheelchair Movement Control for Disabled person Using MEMS”. International Journal of Engineering Research and application Volume-04, issue-04. April 2014. </a:t>
            </a:r>
            <a:endParaRPr lang="en-IN" dirty="0"/>
          </a:p>
        </p:txBody>
      </p:sp>
      <p:sp>
        <p:nvSpPr>
          <p:cNvPr id="5" name="TextBox 4">
            <a:extLst>
              <a:ext uri="{FF2B5EF4-FFF2-40B4-BE49-F238E27FC236}">
                <a16:creationId xmlns:a16="http://schemas.microsoft.com/office/drawing/2014/main" xmlns="" id="{0DC0C13B-F9A3-45D3-A628-CF23069B0149}"/>
              </a:ext>
            </a:extLst>
          </p:cNvPr>
          <p:cNvSpPr txBox="1"/>
          <p:nvPr/>
        </p:nvSpPr>
        <p:spPr>
          <a:xfrm>
            <a:off x="838200" y="196334"/>
            <a:ext cx="6096000" cy="707886"/>
          </a:xfrm>
          <a:prstGeom prst="rect">
            <a:avLst/>
          </a:prstGeom>
          <a:noFill/>
        </p:spPr>
        <p:txBody>
          <a:bodyPr wrap="square">
            <a:spAutoFit/>
          </a:bodyPr>
          <a:lstStyle/>
          <a:p>
            <a:r>
              <a:rPr lang="en-IN" sz="4000" b="1" dirty="0">
                <a:solidFill>
                  <a:srgbClr val="FF0000"/>
                </a:solidFill>
                <a:latin typeface="+mj-lt"/>
                <a:ea typeface="+mj-ea"/>
                <a:cs typeface="+mj-cs"/>
              </a:rPr>
              <a:t>References</a:t>
            </a:r>
          </a:p>
        </p:txBody>
      </p:sp>
    </p:spTree>
    <p:extLst>
      <p:ext uri="{BB962C8B-B14F-4D97-AF65-F5344CB8AC3E}">
        <p14:creationId xmlns:p14="http://schemas.microsoft.com/office/powerpoint/2010/main" val="39811345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4317AE-2F15-4409-8B08-C7C2861ADE65}"/>
              </a:ext>
            </a:extLst>
          </p:cNvPr>
          <p:cNvSpPr>
            <a:spLocks noGrp="1"/>
          </p:cNvSpPr>
          <p:nvPr>
            <p:ph type="title"/>
          </p:nvPr>
        </p:nvSpPr>
        <p:spPr>
          <a:xfrm>
            <a:off x="838200" y="365125"/>
            <a:ext cx="10515600" cy="655955"/>
          </a:xfrm>
        </p:spPr>
        <p:txBody>
          <a:bodyPr>
            <a:normAutofit fontScale="90000"/>
          </a:bodyPr>
          <a:lstStyle/>
          <a:p>
            <a:r>
              <a:rPr lang="en-IN" b="1" dirty="0">
                <a:solidFill>
                  <a:srgbClr val="FF0000"/>
                </a:solidFill>
              </a:rPr>
              <a:t>Index</a:t>
            </a:r>
          </a:p>
        </p:txBody>
      </p:sp>
      <p:sp>
        <p:nvSpPr>
          <p:cNvPr id="3" name="Content Placeholder 2">
            <a:extLst>
              <a:ext uri="{FF2B5EF4-FFF2-40B4-BE49-F238E27FC236}">
                <a16:creationId xmlns:a16="http://schemas.microsoft.com/office/drawing/2014/main" xmlns="" id="{B52FBA6D-F0AA-4547-B170-3CE541634056}"/>
              </a:ext>
            </a:extLst>
          </p:cNvPr>
          <p:cNvSpPr>
            <a:spLocks noGrp="1"/>
          </p:cNvSpPr>
          <p:nvPr>
            <p:ph idx="1"/>
          </p:nvPr>
        </p:nvSpPr>
        <p:spPr>
          <a:xfrm>
            <a:off x="838200" y="1189355"/>
            <a:ext cx="10515600" cy="4351338"/>
          </a:xfrm>
        </p:spPr>
        <p:txBody>
          <a:bodyPr>
            <a:normAutofit lnSpcReduction="10000"/>
          </a:bodyPr>
          <a:lstStyle/>
          <a:p>
            <a:r>
              <a:rPr lang="en-IN" dirty="0"/>
              <a:t>Introduction</a:t>
            </a:r>
          </a:p>
          <a:p>
            <a:r>
              <a:rPr lang="en-IN" dirty="0"/>
              <a:t>Origin of Problem Statement &amp; </a:t>
            </a:r>
            <a:r>
              <a:rPr lang="en-IN" dirty="0" smtClean="0"/>
              <a:t>Motivation</a:t>
            </a:r>
          </a:p>
          <a:p>
            <a:r>
              <a:rPr lang="en-IN" dirty="0" smtClean="0"/>
              <a:t>Objective</a:t>
            </a:r>
            <a:endParaRPr lang="en-IN" dirty="0"/>
          </a:p>
          <a:p>
            <a:r>
              <a:rPr lang="en-IN" dirty="0"/>
              <a:t>Literature Review</a:t>
            </a:r>
          </a:p>
          <a:p>
            <a:r>
              <a:rPr lang="en-IN" dirty="0"/>
              <a:t>Methodology </a:t>
            </a:r>
            <a:endParaRPr lang="en-IN" dirty="0" smtClean="0"/>
          </a:p>
          <a:p>
            <a:r>
              <a:rPr lang="en-IN" dirty="0" smtClean="0"/>
              <a:t>Development </a:t>
            </a:r>
            <a:r>
              <a:rPr lang="en-IN" dirty="0" smtClean="0"/>
              <a:t>Tools</a:t>
            </a:r>
          </a:p>
          <a:p>
            <a:r>
              <a:rPr lang="en-US" dirty="0" smtClean="0"/>
              <a:t>Result</a:t>
            </a:r>
          </a:p>
          <a:p>
            <a:r>
              <a:rPr lang="en-US" dirty="0" smtClean="0"/>
              <a:t>Future Scope </a:t>
            </a:r>
            <a:endParaRPr lang="en-IN" dirty="0" smtClean="0"/>
          </a:p>
          <a:p>
            <a:r>
              <a:rPr lang="en-IN" dirty="0" smtClean="0"/>
              <a:t>References</a:t>
            </a:r>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4164354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93E0583-E983-400F-A4D3-DF1CBA462968}"/>
              </a:ext>
            </a:extLst>
          </p:cNvPr>
          <p:cNvSpPr>
            <a:spLocks noGrp="1"/>
          </p:cNvSpPr>
          <p:nvPr>
            <p:ph idx="1"/>
          </p:nvPr>
        </p:nvSpPr>
        <p:spPr>
          <a:xfrm>
            <a:off x="4579620" y="2810192"/>
            <a:ext cx="3032760" cy="1237615"/>
          </a:xfrm>
        </p:spPr>
        <p:txBody>
          <a:bodyPr>
            <a:normAutofit fontScale="92500"/>
          </a:bodyPr>
          <a:lstStyle/>
          <a:p>
            <a:pPr marL="0" indent="0">
              <a:buNone/>
            </a:pPr>
            <a:r>
              <a:rPr lang="en-IN" sz="5400" dirty="0"/>
              <a:t>Thank you</a:t>
            </a:r>
          </a:p>
        </p:txBody>
      </p:sp>
    </p:spTree>
    <p:extLst>
      <p:ext uri="{BB962C8B-B14F-4D97-AF65-F5344CB8AC3E}">
        <p14:creationId xmlns:p14="http://schemas.microsoft.com/office/powerpoint/2010/main" val="17110457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FE226E0-3225-483F-AB80-00DF4D39924B}"/>
              </a:ext>
            </a:extLst>
          </p:cNvPr>
          <p:cNvSpPr>
            <a:spLocks noGrp="1"/>
          </p:cNvSpPr>
          <p:nvPr>
            <p:ph idx="1"/>
          </p:nvPr>
        </p:nvSpPr>
        <p:spPr>
          <a:xfrm>
            <a:off x="838200" y="1196752"/>
            <a:ext cx="10515600" cy="5254943"/>
          </a:xfrm>
        </p:spPr>
        <p:txBody>
          <a:bodyPr>
            <a:normAutofit lnSpcReduction="10000"/>
          </a:bodyPr>
          <a:lstStyle/>
          <a:p>
            <a:r>
              <a:rPr lang="en-IN" dirty="0"/>
              <a:t>About 10% of the global population, i.e. about 650 million people, have disabilities and suffering from various challenges in the daily life.</a:t>
            </a:r>
          </a:p>
          <a:p>
            <a:r>
              <a:rPr lang="en-US" dirty="0"/>
              <a:t>Hence it is extremely essential to build a system for them so that they can move by themselves without need of any other persons helps and live more happily and flexibly and be self dependent for physical movement.</a:t>
            </a:r>
          </a:p>
          <a:p>
            <a:r>
              <a:rPr lang="en-US" dirty="0"/>
              <a:t>There are varies motion controlled wheelchairs present such as eye movement controlled wheelchair, joystick controlled wheelchair, voice controlled wheel chair, head motion controlled wheelchair, or even wheelchairs which are controlled by brain reading. </a:t>
            </a:r>
          </a:p>
          <a:p>
            <a:r>
              <a:rPr lang="en-US" dirty="0"/>
              <a:t>But most of them have certain issues,</a:t>
            </a:r>
            <a:r>
              <a:rPr lang="en-IN" dirty="0"/>
              <a:t> To overcome all </a:t>
            </a:r>
            <a:r>
              <a:rPr lang="en-US" dirty="0"/>
              <a:t>that issues we found that using hand gesture controlled wheelchair can be very useful and convenient in all the condition for the operator/ </a:t>
            </a:r>
            <a:r>
              <a:rPr lang="en-US" dirty="0" smtClean="0"/>
              <a:t>patient.</a:t>
            </a:r>
            <a:endParaRPr lang="en-IN" dirty="0"/>
          </a:p>
        </p:txBody>
      </p:sp>
      <p:sp>
        <p:nvSpPr>
          <p:cNvPr id="4" name="Title 1">
            <a:extLst>
              <a:ext uri="{FF2B5EF4-FFF2-40B4-BE49-F238E27FC236}">
                <a16:creationId xmlns:a16="http://schemas.microsoft.com/office/drawing/2014/main" xmlns="" id="{8284DAD0-7436-45AF-8C08-171BA8A8DB3D}"/>
              </a:ext>
            </a:extLst>
          </p:cNvPr>
          <p:cNvSpPr txBox="1">
            <a:spLocks/>
          </p:cNvSpPr>
          <p:nvPr/>
        </p:nvSpPr>
        <p:spPr>
          <a:xfrm>
            <a:off x="838200" y="365125"/>
            <a:ext cx="10515600" cy="65595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rgbClr val="FF0000"/>
                </a:solidFill>
              </a:rPr>
              <a:t>Introduction</a:t>
            </a:r>
          </a:p>
        </p:txBody>
      </p:sp>
    </p:spTree>
    <p:extLst>
      <p:ext uri="{BB962C8B-B14F-4D97-AF65-F5344CB8AC3E}">
        <p14:creationId xmlns:p14="http://schemas.microsoft.com/office/powerpoint/2010/main" val="4014999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9416" y="476672"/>
            <a:ext cx="10515600" cy="1368152"/>
          </a:xfrm>
        </p:spPr>
        <p:txBody>
          <a:bodyPr/>
          <a:lstStyle/>
          <a:p>
            <a:r>
              <a:rPr lang="en-US" dirty="0"/>
              <a:t>In this by moving wrist of the hand of patient to the right, left, top, down, wheelchair can be moved accordingly to the right, left, forward, and backward respectively</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564904"/>
            <a:ext cx="8530521" cy="2652117"/>
          </a:xfrm>
          <a:prstGeom prst="rect">
            <a:avLst/>
          </a:prstGeom>
        </p:spPr>
      </p:pic>
    </p:spTree>
    <p:extLst>
      <p:ext uri="{BB962C8B-B14F-4D97-AF65-F5344CB8AC3E}">
        <p14:creationId xmlns:p14="http://schemas.microsoft.com/office/powerpoint/2010/main" val="19713246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8CA323D-6385-4410-B4A7-D161862A7739}"/>
              </a:ext>
            </a:extLst>
          </p:cNvPr>
          <p:cNvSpPr>
            <a:spLocks noGrp="1"/>
          </p:cNvSpPr>
          <p:nvPr>
            <p:ph idx="1"/>
          </p:nvPr>
        </p:nvSpPr>
        <p:spPr>
          <a:xfrm>
            <a:off x="839416" y="1268760"/>
            <a:ext cx="10515600" cy="5094923"/>
          </a:xfrm>
        </p:spPr>
        <p:txBody>
          <a:bodyPr>
            <a:normAutofit lnSpcReduction="10000"/>
          </a:bodyPr>
          <a:lstStyle/>
          <a:p>
            <a:r>
              <a:rPr lang="en-US" dirty="0"/>
              <a:t>As we know if a person is physically challenged he or she needs some other person for their mobility and this results in the over dependency of the patient over there companion.</a:t>
            </a:r>
          </a:p>
          <a:p>
            <a:r>
              <a:rPr lang="en-US" dirty="0"/>
              <a:t> In this fast paced world everyone is busy in its own work due to this there are very few people in the world who can totally be with the patients all time and take care of them in order to bring independence in mobility of the patient we thought to design an automated wheelchair which can be controlled by the patient by itself through his/her hand gestures </a:t>
            </a:r>
          </a:p>
          <a:p>
            <a:r>
              <a:rPr lang="en-US" dirty="0"/>
              <a:t>In this wheelchair the automation is not isolated as the luxurious thing it is to be beneficial for all common people so, how to reduce the physical strength used by old age and handicapped people to operate the wheelchair is paramount aim.</a:t>
            </a:r>
          </a:p>
          <a:p>
            <a:endParaRPr lang="en-IN" dirty="0"/>
          </a:p>
        </p:txBody>
      </p:sp>
      <p:sp>
        <p:nvSpPr>
          <p:cNvPr id="4" name="Title 1">
            <a:extLst>
              <a:ext uri="{FF2B5EF4-FFF2-40B4-BE49-F238E27FC236}">
                <a16:creationId xmlns:a16="http://schemas.microsoft.com/office/drawing/2014/main" xmlns="" id="{62F9CAA9-7B3A-4519-9C1C-CD66E11BA461}"/>
              </a:ext>
            </a:extLst>
          </p:cNvPr>
          <p:cNvSpPr>
            <a:spLocks noGrp="1"/>
          </p:cNvSpPr>
          <p:nvPr>
            <p:ph type="title"/>
          </p:nvPr>
        </p:nvSpPr>
        <p:spPr>
          <a:xfrm>
            <a:off x="839416" y="260648"/>
            <a:ext cx="10515600" cy="868681"/>
          </a:xfrm>
        </p:spPr>
        <p:txBody>
          <a:bodyPr>
            <a:normAutofit/>
          </a:bodyPr>
          <a:lstStyle/>
          <a:p>
            <a:r>
              <a:rPr lang="en-US" sz="4300" b="1" dirty="0">
                <a:solidFill>
                  <a:srgbClr val="FF0000"/>
                </a:solidFill>
              </a:rPr>
              <a:t>Origin of Problem Statement &amp; Motivation</a:t>
            </a:r>
          </a:p>
        </p:txBody>
      </p:sp>
    </p:spTree>
    <p:extLst>
      <p:ext uri="{BB962C8B-B14F-4D97-AF65-F5344CB8AC3E}">
        <p14:creationId xmlns:p14="http://schemas.microsoft.com/office/powerpoint/2010/main" val="19227876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6235DCD-6FFC-4024-BA3D-190E111B4312}"/>
              </a:ext>
            </a:extLst>
          </p:cNvPr>
          <p:cNvSpPr>
            <a:spLocks noGrp="1"/>
          </p:cNvSpPr>
          <p:nvPr>
            <p:ph idx="1"/>
          </p:nvPr>
        </p:nvSpPr>
        <p:spPr>
          <a:xfrm>
            <a:off x="695400" y="1124744"/>
            <a:ext cx="10515600" cy="5209223"/>
          </a:xfrm>
        </p:spPr>
        <p:txBody>
          <a:bodyPr>
            <a:normAutofit/>
          </a:bodyPr>
          <a:lstStyle/>
          <a:p>
            <a:r>
              <a:rPr lang="en-US" dirty="0" smtClean="0"/>
              <a:t>Develop </a:t>
            </a:r>
            <a:r>
              <a:rPr lang="en-US" dirty="0"/>
              <a:t>a hand gesture controlled wheelchair system that provides physically challenged individuals with a more independent means of mobility. </a:t>
            </a:r>
            <a:endParaRPr lang="en-US" dirty="0" smtClean="0"/>
          </a:p>
          <a:p>
            <a:r>
              <a:rPr lang="en-US" dirty="0" smtClean="0"/>
              <a:t>Design </a:t>
            </a:r>
            <a:r>
              <a:rPr lang="en-US" dirty="0"/>
              <a:t>a cost-efficient and </a:t>
            </a:r>
            <a:r>
              <a:rPr lang="en-US" dirty="0" err="1"/>
              <a:t>userfriendly</a:t>
            </a:r>
            <a:r>
              <a:rPr lang="en-US" dirty="0"/>
              <a:t> solution that can be easily adopted by people with disabilities, without requiring extensive training or assistance. </a:t>
            </a:r>
            <a:endParaRPr lang="en-US" dirty="0" smtClean="0"/>
          </a:p>
          <a:p>
            <a:r>
              <a:rPr lang="en-US" dirty="0" smtClean="0"/>
              <a:t>Reduce </a:t>
            </a:r>
            <a:r>
              <a:rPr lang="en-US" dirty="0"/>
              <a:t>the physical efforts required by disabled individuals in controlling their wheelchair, enabling them to move around more easily and comfortably. </a:t>
            </a:r>
            <a:endParaRPr lang="en-US" dirty="0" smtClean="0"/>
          </a:p>
          <a:p>
            <a:r>
              <a:rPr lang="en-US" dirty="0" smtClean="0"/>
              <a:t>Incorporate </a:t>
            </a:r>
            <a:r>
              <a:rPr lang="en-US" dirty="0"/>
              <a:t>obstacle detection capabilities into the system, enhancing safety and reducing the risk of accidents.</a:t>
            </a:r>
            <a:endParaRPr lang="en-IN" dirty="0"/>
          </a:p>
        </p:txBody>
      </p:sp>
      <p:sp>
        <p:nvSpPr>
          <p:cNvPr id="4" name="Title 1">
            <a:extLst>
              <a:ext uri="{FF2B5EF4-FFF2-40B4-BE49-F238E27FC236}">
                <a16:creationId xmlns:a16="http://schemas.microsoft.com/office/drawing/2014/main" xmlns="" id="{3764D859-B199-415C-AFA9-A9CB2FFA80FF}"/>
              </a:ext>
            </a:extLst>
          </p:cNvPr>
          <p:cNvSpPr>
            <a:spLocks noGrp="1"/>
          </p:cNvSpPr>
          <p:nvPr>
            <p:ph type="title"/>
          </p:nvPr>
        </p:nvSpPr>
        <p:spPr>
          <a:xfrm>
            <a:off x="838200" y="365125"/>
            <a:ext cx="10515600" cy="655955"/>
          </a:xfrm>
        </p:spPr>
        <p:txBody>
          <a:bodyPr>
            <a:normAutofit fontScale="90000"/>
          </a:bodyPr>
          <a:lstStyle/>
          <a:p>
            <a:r>
              <a:rPr lang="en-IN" b="1" dirty="0" smtClean="0">
                <a:solidFill>
                  <a:srgbClr val="FF0000"/>
                </a:solidFill>
              </a:rPr>
              <a:t>Objective</a:t>
            </a:r>
            <a:endParaRPr lang="en-IN" b="1" dirty="0">
              <a:solidFill>
                <a:srgbClr val="FF0000"/>
              </a:solidFill>
            </a:endParaRPr>
          </a:p>
        </p:txBody>
      </p:sp>
    </p:spTree>
    <p:extLst>
      <p:ext uri="{BB962C8B-B14F-4D97-AF65-F5344CB8AC3E}">
        <p14:creationId xmlns:p14="http://schemas.microsoft.com/office/powerpoint/2010/main" val="2530335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25DDB63-493A-4CD0-BC29-330E7C2429F1}"/>
              </a:ext>
            </a:extLst>
          </p:cNvPr>
          <p:cNvSpPr>
            <a:spLocks noGrp="1"/>
          </p:cNvSpPr>
          <p:nvPr>
            <p:ph type="title"/>
          </p:nvPr>
        </p:nvSpPr>
        <p:spPr>
          <a:xfrm>
            <a:off x="838200" y="365125"/>
            <a:ext cx="10515600" cy="655955"/>
          </a:xfrm>
        </p:spPr>
        <p:txBody>
          <a:bodyPr>
            <a:normAutofit fontScale="90000"/>
          </a:bodyPr>
          <a:lstStyle/>
          <a:p>
            <a:r>
              <a:rPr lang="en-IN" b="1" dirty="0">
                <a:solidFill>
                  <a:srgbClr val="FF0000"/>
                </a:solidFill>
              </a:rPr>
              <a:t>Literature Review</a:t>
            </a:r>
          </a:p>
        </p:txBody>
      </p:sp>
      <p:graphicFrame>
        <p:nvGraphicFramePr>
          <p:cNvPr id="6" name="Table 5">
            <a:extLst>
              <a:ext uri="{FF2B5EF4-FFF2-40B4-BE49-F238E27FC236}">
                <a16:creationId xmlns:a16="http://schemas.microsoft.com/office/drawing/2014/main" xmlns="" id="{5C37121C-9D89-4479-8EC2-B330125CE129}"/>
              </a:ext>
            </a:extLst>
          </p:cNvPr>
          <p:cNvGraphicFramePr>
            <a:graphicFrameLocks noGrp="1"/>
          </p:cNvGraphicFramePr>
          <p:nvPr>
            <p:extLst>
              <p:ext uri="{D42A27DB-BD31-4B8C-83A1-F6EECF244321}">
                <p14:modId xmlns:p14="http://schemas.microsoft.com/office/powerpoint/2010/main" val="966787177"/>
              </p:ext>
            </p:extLst>
          </p:nvPr>
        </p:nvGraphicFramePr>
        <p:xfrm>
          <a:off x="421852" y="1109024"/>
          <a:ext cx="11146756" cy="5153364"/>
        </p:xfrm>
        <a:graphic>
          <a:graphicData uri="http://schemas.openxmlformats.org/drawingml/2006/table">
            <a:tbl>
              <a:tblPr firstRow="1" bandRow="1">
                <a:tableStyleId>{5940675A-B579-460E-94D1-54222C63F5DA}</a:tableStyleId>
              </a:tblPr>
              <a:tblGrid>
                <a:gridCol w="1190371">
                  <a:extLst>
                    <a:ext uri="{9D8B030D-6E8A-4147-A177-3AD203B41FA5}">
                      <a16:colId xmlns:a16="http://schemas.microsoft.com/office/drawing/2014/main" xmlns="" val="20000"/>
                    </a:ext>
                  </a:extLst>
                </a:gridCol>
                <a:gridCol w="3273331">
                  <a:extLst>
                    <a:ext uri="{9D8B030D-6E8A-4147-A177-3AD203B41FA5}">
                      <a16:colId xmlns:a16="http://schemas.microsoft.com/office/drawing/2014/main" xmlns="" val="20001"/>
                    </a:ext>
                  </a:extLst>
                </a:gridCol>
                <a:gridCol w="2506590">
                  <a:extLst>
                    <a:ext uri="{9D8B030D-6E8A-4147-A177-3AD203B41FA5}">
                      <a16:colId xmlns:a16="http://schemas.microsoft.com/office/drawing/2014/main" xmlns="" val="20002"/>
                    </a:ext>
                  </a:extLst>
                </a:gridCol>
                <a:gridCol w="4176464">
                  <a:extLst>
                    <a:ext uri="{9D8B030D-6E8A-4147-A177-3AD203B41FA5}">
                      <a16:colId xmlns:a16="http://schemas.microsoft.com/office/drawing/2014/main" xmlns="" val="20003"/>
                    </a:ext>
                  </a:extLst>
                </a:gridCol>
              </a:tblGrid>
              <a:tr h="819870">
                <a:tc>
                  <a:txBody>
                    <a:bodyPr/>
                    <a:lstStyle/>
                    <a:p>
                      <a:pPr algn="ctr"/>
                      <a:r>
                        <a:rPr lang="en-US" sz="1600" dirty="0"/>
                        <a:t>Sr. No</a:t>
                      </a:r>
                      <a:endParaRPr lang="en-IN" sz="1600" dirty="0"/>
                    </a:p>
                  </a:txBody>
                  <a:tcPr marL="191066" marR="191066" marT="72009" marB="72009"/>
                </a:tc>
                <a:tc>
                  <a:txBody>
                    <a:bodyPr/>
                    <a:lstStyle/>
                    <a:p>
                      <a:pPr algn="ctr"/>
                      <a:r>
                        <a:rPr lang="en-US" sz="1600" dirty="0"/>
                        <a:t>Research</a:t>
                      </a:r>
                      <a:r>
                        <a:rPr lang="en-US" sz="1600" baseline="0" dirty="0"/>
                        <a:t> Paper Title and Publication Details</a:t>
                      </a:r>
                      <a:endParaRPr lang="en-IN" sz="1600" dirty="0"/>
                    </a:p>
                  </a:txBody>
                  <a:tcPr marL="191066" marR="191066" marT="72009" marB="7200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dirty="0"/>
                        <a:t>Authors</a:t>
                      </a:r>
                    </a:p>
                    <a:p>
                      <a:pPr algn="ctr"/>
                      <a:endParaRPr lang="en-IN" sz="1600" dirty="0"/>
                    </a:p>
                  </a:txBody>
                  <a:tcPr marL="191066" marR="191066" marT="72009" marB="72009"/>
                </a:tc>
                <a:tc>
                  <a:txBody>
                    <a:bodyPr/>
                    <a:lstStyle/>
                    <a:p>
                      <a:pPr algn="ctr"/>
                      <a:r>
                        <a:rPr lang="en-US" sz="1600" dirty="0"/>
                        <a:t>Methodology</a:t>
                      </a:r>
                      <a:endParaRPr lang="en-IN" sz="1600" dirty="0"/>
                    </a:p>
                  </a:txBody>
                  <a:tcPr marL="191066" marR="191066" marT="72009" marB="72009"/>
                </a:tc>
                <a:extLst>
                  <a:ext uri="{0D108BD9-81ED-4DB2-BD59-A6C34878D82A}">
                    <a16:rowId xmlns:a16="http://schemas.microsoft.com/office/drawing/2014/main" xmlns="" val="10000"/>
                  </a:ext>
                </a:extLst>
              </a:tr>
              <a:tr h="0">
                <a:tc>
                  <a:txBody>
                    <a:bodyPr/>
                    <a:lstStyle/>
                    <a:p>
                      <a:r>
                        <a:rPr lang="en-US" sz="1600" dirty="0"/>
                        <a:t>1</a:t>
                      </a:r>
                      <a:endParaRPr lang="en-IN" sz="1600" dirty="0"/>
                    </a:p>
                  </a:txBody>
                  <a:tcPr marL="191066" marR="191066" marT="72009" marB="7200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“Hand Gesture Controlled Wheelchair” IRJET International Research Journal of </a:t>
                      </a:r>
                      <a:r>
                        <a:rPr lang="en-US" sz="1600" dirty="0" err="1"/>
                        <a:t>Engineeirng</a:t>
                      </a:r>
                      <a:r>
                        <a:rPr lang="en-US" sz="1600" dirty="0"/>
                        <a:t> and technology Volume -07 Issue- 07 July 2020.</a:t>
                      </a:r>
                      <a:endParaRPr lang="en-IN" sz="1600" dirty="0"/>
                    </a:p>
                  </a:txBody>
                  <a:tcPr marL="191066" marR="191066" marT="72009" marB="7200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Krunal </a:t>
                      </a:r>
                      <a:r>
                        <a:rPr lang="en-IN" sz="1600" dirty="0" err="1"/>
                        <a:t>Bansod</a:t>
                      </a:r>
                      <a:r>
                        <a:rPr lang="en-IN" sz="1600" dirty="0"/>
                        <a:t>, </a:t>
                      </a:r>
                      <a:r>
                        <a:rPr lang="en-IN" sz="1600" dirty="0" err="1"/>
                        <a:t>kushal</a:t>
                      </a:r>
                      <a:r>
                        <a:rPr lang="en-IN" sz="1600" dirty="0"/>
                        <a:t> </a:t>
                      </a:r>
                      <a:r>
                        <a:rPr lang="en-IN" sz="1600" dirty="0" err="1"/>
                        <a:t>Asarkar</a:t>
                      </a:r>
                      <a:r>
                        <a:rPr lang="en-IN" sz="1600" dirty="0"/>
                        <a:t>, Mandar </a:t>
                      </a:r>
                      <a:r>
                        <a:rPr lang="en-IN" sz="1600" dirty="0" err="1"/>
                        <a:t>topre</a:t>
                      </a:r>
                      <a:r>
                        <a:rPr lang="en-IN" sz="1600" dirty="0"/>
                        <a:t>, </a:t>
                      </a:r>
                      <a:r>
                        <a:rPr lang="en-IN" sz="1600" dirty="0" err="1"/>
                        <a:t>vikrant</a:t>
                      </a:r>
                      <a:r>
                        <a:rPr lang="en-IN" sz="1600" dirty="0"/>
                        <a:t> raj</a:t>
                      </a:r>
                    </a:p>
                    <a:p>
                      <a:endParaRPr lang="en-IN" sz="1600" b="0" dirty="0"/>
                    </a:p>
                  </a:txBody>
                  <a:tcPr marL="191066" marR="191066" marT="72009" marB="72009"/>
                </a:tc>
                <a:tc>
                  <a:txBody>
                    <a:bodyPr/>
                    <a:lstStyle/>
                    <a:p>
                      <a:r>
                        <a:rPr lang="en-US" sz="1600" dirty="0"/>
                        <a:t>Along with all </a:t>
                      </a:r>
                      <a:r>
                        <a:rPr lang="en-US" sz="1600" baseline="0" dirty="0"/>
                        <a:t> the transmitter and receiver circuit, they have implemented emergency switch  with ultrasonic sensor as well.</a:t>
                      </a:r>
                      <a:endParaRPr lang="en-IN" sz="1600" dirty="0"/>
                    </a:p>
                  </a:txBody>
                  <a:tcPr marL="191066" marR="191066" marT="72009" marB="72009"/>
                </a:tc>
                <a:extLst>
                  <a:ext uri="{0D108BD9-81ED-4DB2-BD59-A6C34878D82A}">
                    <a16:rowId xmlns:a16="http://schemas.microsoft.com/office/drawing/2014/main" xmlns="" val="10001"/>
                  </a:ext>
                </a:extLst>
              </a:tr>
              <a:tr h="580005">
                <a:tc>
                  <a:txBody>
                    <a:bodyPr/>
                    <a:lstStyle/>
                    <a:p>
                      <a:r>
                        <a:rPr lang="en-US" sz="1600" dirty="0"/>
                        <a:t>2</a:t>
                      </a:r>
                      <a:endParaRPr lang="en-IN" sz="1600" dirty="0"/>
                    </a:p>
                  </a:txBody>
                  <a:tcPr marL="191066" marR="191066" marT="72009" marB="72009"/>
                </a:tc>
                <a:tc>
                  <a:txBody>
                    <a:bodyPr/>
                    <a:lstStyle/>
                    <a:p>
                      <a:r>
                        <a:rPr lang="en-US" sz="1600" dirty="0"/>
                        <a:t>Design of a low cost hand gesture controlled automated wheelchair.” IEEE Region 10 Symposium, </a:t>
                      </a:r>
                      <a:r>
                        <a:rPr lang="en-US" sz="1600" dirty="0" err="1"/>
                        <a:t>june</a:t>
                      </a:r>
                      <a:r>
                        <a:rPr lang="en-US" sz="1600" dirty="0"/>
                        <a:t> 2020</a:t>
                      </a:r>
                      <a:endParaRPr lang="en-IN" sz="1600" dirty="0"/>
                    </a:p>
                  </a:txBody>
                  <a:tcPr marL="191066" marR="191066" marT="72009" marB="72009"/>
                </a:tc>
                <a:tc>
                  <a:txBody>
                    <a:bodyPr/>
                    <a:lstStyle/>
                    <a:p>
                      <a:r>
                        <a:rPr lang="en-IN" sz="1600" dirty="0" err="1"/>
                        <a:t>Mufrath</a:t>
                      </a:r>
                      <a:r>
                        <a:rPr lang="en-IN" sz="1600" dirty="0"/>
                        <a:t>,</a:t>
                      </a:r>
                    </a:p>
                    <a:p>
                      <a:r>
                        <a:rPr lang="en-IN" sz="1600" dirty="0"/>
                        <a:t>Mahmood, </a:t>
                      </a:r>
                      <a:r>
                        <a:rPr lang="en-IN" sz="1600" dirty="0" err="1"/>
                        <a:t>Md.Fahim</a:t>
                      </a:r>
                      <a:r>
                        <a:rPr lang="en-IN" sz="1600" dirty="0"/>
                        <a:t> Rizwan,</a:t>
                      </a:r>
                    </a:p>
                    <a:p>
                      <a:r>
                        <a:rPr lang="en-IN" sz="1600" dirty="0"/>
                        <a:t>Masuma Sultana</a:t>
                      </a:r>
                    </a:p>
                  </a:txBody>
                  <a:tcPr marL="191066" marR="191066" marT="72009" marB="7200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a:t>MPU6050 as sensor at the transmitter along with GPS enabled feature</a:t>
                      </a:r>
                      <a:endParaRPr lang="en-IN" sz="1600" dirty="0"/>
                    </a:p>
                    <a:p>
                      <a:endParaRPr lang="en-US" sz="1600" dirty="0"/>
                    </a:p>
                  </a:txBody>
                  <a:tcPr marL="191066" marR="191066" marT="72009" marB="72009"/>
                </a:tc>
                <a:extLst>
                  <a:ext uri="{0D108BD9-81ED-4DB2-BD59-A6C34878D82A}">
                    <a16:rowId xmlns:a16="http://schemas.microsoft.com/office/drawing/2014/main" xmlns="" val="10002"/>
                  </a:ext>
                </a:extLst>
              </a:tr>
              <a:tr h="580005">
                <a:tc>
                  <a:txBody>
                    <a:bodyPr/>
                    <a:lstStyle/>
                    <a:p>
                      <a:r>
                        <a:rPr lang="en-IN" sz="1600" dirty="0"/>
                        <a:t>3</a:t>
                      </a:r>
                    </a:p>
                  </a:txBody>
                  <a:tcPr marL="191066" marR="191066" marT="72009" marB="72009"/>
                </a:tc>
                <a:tc>
                  <a:txBody>
                    <a:bodyPr/>
                    <a:lstStyle/>
                    <a:p>
                      <a:r>
                        <a:rPr lang="en-IN" sz="1600" dirty="0"/>
                        <a:t> “Hand Gesture Wheelchair Control Using Raspberry pi”. International Journal of Scientific &amp; Technology Research Volume-09, Issue-04, April 2020</a:t>
                      </a:r>
                    </a:p>
                  </a:txBody>
                  <a:tcPr marL="191066" marR="191066" marT="72009" marB="72009"/>
                </a:tc>
                <a:tc>
                  <a:txBody>
                    <a:bodyPr/>
                    <a:lstStyle/>
                    <a:p>
                      <a:endParaRPr lang="en-IN" sz="1600" b="0" dirty="0"/>
                    </a:p>
                    <a:p>
                      <a:r>
                        <a:rPr lang="en-US" sz="1600" dirty="0"/>
                        <a:t>K.S </a:t>
                      </a:r>
                      <a:r>
                        <a:rPr lang="en-US" sz="1600" dirty="0" err="1"/>
                        <a:t>Vairavel</a:t>
                      </a:r>
                      <a:r>
                        <a:rPr lang="en-US" sz="1600" dirty="0"/>
                        <a:t>, </a:t>
                      </a:r>
                      <a:r>
                        <a:rPr lang="en-US" sz="1600" dirty="0" err="1"/>
                        <a:t>R.Nevetha</a:t>
                      </a:r>
                      <a:endParaRPr lang="en-IN" sz="1600" b="1" dirty="0"/>
                    </a:p>
                  </a:txBody>
                  <a:tcPr marL="191066" marR="191066" marT="72009" marB="72009"/>
                </a:tc>
                <a:tc>
                  <a:txBody>
                    <a:bodyPr/>
                    <a:lstStyle/>
                    <a:p>
                      <a:r>
                        <a:rPr lang="en-IN" sz="1600" dirty="0"/>
                        <a:t>The authors address the limitations of conventional wheelchair control methods and propose a system that utilizes hand gestures for improved mobility. They use a Raspberry Pi microcontroller along with a camera to capture and interpret the hand gestures made by the user.</a:t>
                      </a:r>
                    </a:p>
                  </a:txBody>
                  <a:tcPr marL="191066" marR="191066" marT="72009" marB="72009"/>
                </a:tc>
                <a:extLst>
                  <a:ext uri="{0D108BD9-81ED-4DB2-BD59-A6C34878D82A}">
                    <a16:rowId xmlns:a16="http://schemas.microsoft.com/office/drawing/2014/main" xmlns="" val="1319487489"/>
                  </a:ext>
                </a:extLst>
              </a:tr>
            </a:tbl>
          </a:graphicData>
        </a:graphic>
      </p:graphicFrame>
    </p:spTree>
    <p:extLst>
      <p:ext uri="{BB962C8B-B14F-4D97-AF65-F5344CB8AC3E}">
        <p14:creationId xmlns:p14="http://schemas.microsoft.com/office/powerpoint/2010/main" val="37303425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88230364"/>
              </p:ext>
            </p:extLst>
          </p:nvPr>
        </p:nvGraphicFramePr>
        <p:xfrm>
          <a:off x="623392" y="404665"/>
          <a:ext cx="10513168" cy="6309360"/>
        </p:xfrm>
        <a:graphic>
          <a:graphicData uri="http://schemas.openxmlformats.org/drawingml/2006/table">
            <a:tbl>
              <a:tblPr firstRow="1" bandRow="1">
                <a:tableStyleId>{5940675A-B579-460E-94D1-54222C63F5DA}</a:tableStyleId>
              </a:tblPr>
              <a:tblGrid>
                <a:gridCol w="720080">
                  <a:extLst>
                    <a:ext uri="{9D8B030D-6E8A-4147-A177-3AD203B41FA5}">
                      <a16:colId xmlns:a16="http://schemas.microsoft.com/office/drawing/2014/main" xmlns="" val="20000"/>
                    </a:ext>
                  </a:extLst>
                </a:gridCol>
                <a:gridCol w="4192615">
                  <a:extLst>
                    <a:ext uri="{9D8B030D-6E8A-4147-A177-3AD203B41FA5}">
                      <a16:colId xmlns:a16="http://schemas.microsoft.com/office/drawing/2014/main" xmlns="" val="20001"/>
                    </a:ext>
                  </a:extLst>
                </a:gridCol>
                <a:gridCol w="2792161">
                  <a:extLst>
                    <a:ext uri="{9D8B030D-6E8A-4147-A177-3AD203B41FA5}">
                      <a16:colId xmlns:a16="http://schemas.microsoft.com/office/drawing/2014/main" xmlns="" val="20002"/>
                    </a:ext>
                  </a:extLst>
                </a:gridCol>
                <a:gridCol w="2808312">
                  <a:extLst>
                    <a:ext uri="{9D8B030D-6E8A-4147-A177-3AD203B41FA5}">
                      <a16:colId xmlns:a16="http://schemas.microsoft.com/office/drawing/2014/main" xmlns="" val="20003"/>
                    </a:ext>
                  </a:extLst>
                </a:gridCol>
              </a:tblGrid>
              <a:tr h="8314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  Sr. No</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Research</a:t>
                      </a:r>
                      <a:r>
                        <a:rPr lang="en-US" sz="1800" baseline="0" dirty="0"/>
                        <a:t> Paper Title and Publication Details</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       Authors</a:t>
                      </a:r>
                    </a:p>
                    <a:p>
                      <a:endParaRPr lang="en-IN"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    Methodology</a:t>
                      </a:r>
                      <a:endParaRPr lang="en-IN" sz="1800" dirty="0"/>
                    </a:p>
                    <a:p>
                      <a:endParaRPr lang="en-IN" dirty="0"/>
                    </a:p>
                  </a:txBody>
                  <a:tcPr/>
                </a:tc>
                <a:extLst>
                  <a:ext uri="{0D108BD9-81ED-4DB2-BD59-A6C34878D82A}">
                    <a16:rowId xmlns:a16="http://schemas.microsoft.com/office/drawing/2014/main" xmlns="" val="10000"/>
                  </a:ext>
                </a:extLst>
              </a:tr>
              <a:tr h="1534319">
                <a:tc>
                  <a:txBody>
                    <a:bodyPr/>
                    <a:lstStyle/>
                    <a:p>
                      <a:r>
                        <a:rPr lang="en-US" dirty="0"/>
                        <a:t>4.</a:t>
                      </a:r>
                      <a:endParaRPr lang="en-IN" dirty="0"/>
                    </a:p>
                  </a:txBody>
                  <a:tcPr/>
                </a:tc>
                <a:tc>
                  <a:txBody>
                    <a:bodyPr/>
                    <a:lstStyle/>
                    <a:p>
                      <a:r>
                        <a:rPr lang="en-IN" dirty="0"/>
                        <a:t>“Wireless Head Gesture Controlled Wheelchair for Disabled Person”. IEEE humanitarian technology conference, December 2017</a:t>
                      </a:r>
                    </a:p>
                  </a:txBody>
                  <a:tcPr/>
                </a:tc>
                <a:tc>
                  <a:txBody>
                    <a:bodyPr/>
                    <a:lstStyle/>
                    <a:p>
                      <a:r>
                        <a:rPr lang="en-US" dirty="0" err="1"/>
                        <a:t>Shayban</a:t>
                      </a:r>
                      <a:r>
                        <a:rPr lang="en-US" dirty="0"/>
                        <a:t> </a:t>
                      </a:r>
                      <a:r>
                        <a:rPr lang="en-US" dirty="0" err="1"/>
                        <a:t>Nasif</a:t>
                      </a:r>
                      <a:r>
                        <a:rPr lang="en-US" dirty="0"/>
                        <a:t>, Muhammed Abdul </a:t>
                      </a:r>
                      <a:r>
                        <a:rPr lang="en-US" dirty="0" err="1"/>
                        <a:t>Goffar</a:t>
                      </a:r>
                      <a:r>
                        <a:rPr lang="en-US" dirty="0"/>
                        <a:t> khan</a:t>
                      </a:r>
                      <a:endParaRPr lang="en-IN" dirty="0"/>
                    </a:p>
                  </a:txBody>
                  <a:tcPr/>
                </a:tc>
                <a:tc>
                  <a:txBody>
                    <a:bodyPr/>
                    <a:lstStyle/>
                    <a:p>
                      <a:r>
                        <a:rPr lang="en-IN" dirty="0"/>
                        <a:t>Here a system is based on an Arduino microcontroller, and a RF transmitter and Receiver is used for wireless communication. The user’s head gestures are captured by an accelerometer and gyroscope, and the wheelchair is controlled accordingly. </a:t>
                      </a:r>
                    </a:p>
                  </a:txBody>
                  <a:tcPr/>
                </a:tc>
                <a:extLst>
                  <a:ext uri="{0D108BD9-81ED-4DB2-BD59-A6C34878D82A}">
                    <a16:rowId xmlns:a16="http://schemas.microsoft.com/office/drawing/2014/main" xmlns="" val="10001"/>
                  </a:ext>
                </a:extLst>
              </a:tr>
              <a:tr h="1448380">
                <a:tc>
                  <a:txBody>
                    <a:bodyPr/>
                    <a:lstStyle/>
                    <a:p>
                      <a:r>
                        <a:rPr lang="en-US" dirty="0"/>
                        <a:t>5.</a:t>
                      </a:r>
                      <a:endParaRPr lang="en-IN"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“Hand gesture controlled wheelchair” international journal of scientific and technology research volume 5, issue 04, April 2016.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Pushpendra</a:t>
                      </a:r>
                      <a:r>
                        <a:rPr lang="en-IN" dirty="0"/>
                        <a:t>  </a:t>
                      </a:r>
                      <a:r>
                        <a:rPr lang="en-IN" dirty="0" err="1"/>
                        <a:t>jha</a:t>
                      </a:r>
                      <a:r>
                        <a:rPr lang="en-I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b="0"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He had used an ADXL335 as accelerometer sensor which will be giving analog signal on moving it in X, Y, Z axis respectively. An LM324 operational amplifier is used as a comparator to convert the analog signal into the digital signal. </a:t>
                      </a:r>
                      <a:endParaRPr lang="en-IN" sz="1800" dirty="0"/>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1108015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761620597"/>
              </p:ext>
            </p:extLst>
          </p:nvPr>
        </p:nvGraphicFramePr>
        <p:xfrm>
          <a:off x="623392" y="404665"/>
          <a:ext cx="10513168" cy="5486400"/>
        </p:xfrm>
        <a:graphic>
          <a:graphicData uri="http://schemas.openxmlformats.org/drawingml/2006/table">
            <a:tbl>
              <a:tblPr firstRow="1" bandRow="1">
                <a:tableStyleId>{5940675A-B579-460E-94D1-54222C63F5DA}</a:tableStyleId>
              </a:tblPr>
              <a:tblGrid>
                <a:gridCol w="720080">
                  <a:extLst>
                    <a:ext uri="{9D8B030D-6E8A-4147-A177-3AD203B41FA5}">
                      <a16:colId xmlns:a16="http://schemas.microsoft.com/office/drawing/2014/main" xmlns="" val="20000"/>
                    </a:ext>
                  </a:extLst>
                </a:gridCol>
                <a:gridCol w="4192615">
                  <a:extLst>
                    <a:ext uri="{9D8B030D-6E8A-4147-A177-3AD203B41FA5}">
                      <a16:colId xmlns:a16="http://schemas.microsoft.com/office/drawing/2014/main" xmlns="" val="20001"/>
                    </a:ext>
                  </a:extLst>
                </a:gridCol>
                <a:gridCol w="2751110">
                  <a:extLst>
                    <a:ext uri="{9D8B030D-6E8A-4147-A177-3AD203B41FA5}">
                      <a16:colId xmlns:a16="http://schemas.microsoft.com/office/drawing/2014/main" xmlns="" val="20002"/>
                    </a:ext>
                  </a:extLst>
                </a:gridCol>
                <a:gridCol w="2849363">
                  <a:extLst>
                    <a:ext uri="{9D8B030D-6E8A-4147-A177-3AD203B41FA5}">
                      <a16:colId xmlns:a16="http://schemas.microsoft.com/office/drawing/2014/main" xmlns="" val="20003"/>
                    </a:ext>
                  </a:extLst>
                </a:gridCol>
              </a:tblGrid>
              <a:tr h="8314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  Sr. No</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Research</a:t>
                      </a:r>
                      <a:r>
                        <a:rPr lang="en-US" sz="1800" baseline="0" dirty="0"/>
                        <a:t> Paper Title and Publication Details</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       Authors</a:t>
                      </a:r>
                    </a:p>
                    <a:p>
                      <a:endParaRPr lang="en-IN"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    Methodology</a:t>
                      </a:r>
                      <a:endParaRPr lang="en-IN" sz="1800" dirty="0"/>
                    </a:p>
                    <a:p>
                      <a:endParaRPr lang="en-IN" dirty="0"/>
                    </a:p>
                  </a:txBody>
                  <a:tcPr/>
                </a:tc>
                <a:extLst>
                  <a:ext uri="{0D108BD9-81ED-4DB2-BD59-A6C34878D82A}">
                    <a16:rowId xmlns:a16="http://schemas.microsoft.com/office/drawing/2014/main" xmlns="" val="10000"/>
                  </a:ext>
                </a:extLst>
              </a:tr>
              <a:tr h="1964292">
                <a:tc>
                  <a:txBody>
                    <a:bodyPr/>
                    <a:lstStyle/>
                    <a:p>
                      <a:r>
                        <a:rPr lang="en-IN" dirty="0"/>
                        <a:t>6.</a:t>
                      </a:r>
                    </a:p>
                  </a:txBody>
                  <a:tcPr/>
                </a:tc>
                <a:tc>
                  <a:txBody>
                    <a:bodyPr/>
                    <a:lstStyle/>
                    <a:p>
                      <a:r>
                        <a:rPr lang="en-IN" dirty="0"/>
                        <a:t>“Voice and Gesture Based Wheelchair for Physically Challenged Using AVR and Android”. International Research Journal of Engineering and Technology, Volume-03, Issue-04, April 2016.</a:t>
                      </a:r>
                    </a:p>
                  </a:txBody>
                  <a:tcPr/>
                </a:tc>
                <a:tc>
                  <a:txBody>
                    <a:bodyPr/>
                    <a:lstStyle/>
                    <a:p>
                      <a:r>
                        <a:rPr lang="it-IT" dirty="0"/>
                        <a:t>Revati A. Solanke1, Arti R. Salunke</a:t>
                      </a:r>
                      <a:endParaRPr lang="en-IN" dirty="0"/>
                    </a:p>
                  </a:txBody>
                  <a:tcPr/>
                </a:tc>
                <a:tc>
                  <a:txBody>
                    <a:bodyPr/>
                    <a:lstStyle/>
                    <a:p>
                      <a:r>
                        <a:rPr lang="en-IN" dirty="0"/>
                        <a:t>The authors address the need for an intuitive and user-friendly control mechanism for physically challenged individuals and propose a solution that allows wheelchair control through voice commands and hand gestures. </a:t>
                      </a:r>
                    </a:p>
                  </a:txBody>
                  <a:tcPr/>
                </a:tc>
                <a:extLst>
                  <a:ext uri="{0D108BD9-81ED-4DB2-BD59-A6C34878D82A}">
                    <a16:rowId xmlns:a16="http://schemas.microsoft.com/office/drawing/2014/main" xmlns="" val="1566366363"/>
                  </a:ext>
                </a:extLst>
              </a:tr>
              <a:tr h="1964292">
                <a:tc>
                  <a:txBody>
                    <a:bodyPr/>
                    <a:lstStyle/>
                    <a:p>
                      <a:r>
                        <a:rPr lang="en-US" dirty="0"/>
                        <a:t>7.</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“Hand Gesture Based Wheelchair Movement Control for Disabled person Using MEMS”. Et al int. Journal of Engineering Research and application , 2014</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Prof  Vishal V. Pande</a:t>
                      </a:r>
                      <a:endParaRPr lang="en-IN" sz="1800" b="0" dirty="0"/>
                    </a:p>
                    <a:p>
                      <a:endParaRPr lang="en-IN" dirty="0"/>
                    </a:p>
                  </a:txBody>
                  <a:tcPr/>
                </a:tc>
                <a:tc>
                  <a:txBody>
                    <a:bodyPr/>
                    <a:lstStyle/>
                    <a:p>
                      <a:r>
                        <a:rPr lang="en-US" sz="1800" dirty="0"/>
                        <a:t>At the transmitter</a:t>
                      </a:r>
                      <a:r>
                        <a:rPr lang="en-US" sz="1800" baseline="0" dirty="0"/>
                        <a:t> circuit they have used  MEMS Accelerometer sensor to  sense the hand motion and </a:t>
                      </a:r>
                      <a:r>
                        <a:rPr lang="en-US" sz="1800" baseline="0" dirty="0" err="1"/>
                        <a:t>and</a:t>
                      </a:r>
                      <a:r>
                        <a:rPr lang="en-US" sz="1800" baseline="0" dirty="0"/>
                        <a:t> uses H Bridge driver at the  receiver to  control  the movement of the motor</a:t>
                      </a:r>
                      <a:endParaRPr lang="en-IN"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1658080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TotalTime>
  <Words>1730</Words>
  <Application>Microsoft Office PowerPoint</Application>
  <PresentationFormat>Custom</PresentationFormat>
  <Paragraphs>130</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Index</vt:lpstr>
      <vt:lpstr>PowerPoint Presentation</vt:lpstr>
      <vt:lpstr>PowerPoint Presentation</vt:lpstr>
      <vt:lpstr>Origin of Problem Statement &amp; Motivation</vt:lpstr>
      <vt:lpstr>Objective</vt:lpstr>
      <vt:lpstr>Literature Review</vt:lpstr>
      <vt:lpstr>PowerPoint Presentation</vt:lpstr>
      <vt:lpstr>PowerPoint Presentation</vt:lpstr>
      <vt:lpstr>Methodology</vt:lpstr>
      <vt:lpstr>Gesture Recognition Circuit</vt:lpstr>
      <vt:lpstr>PowerPoint Presentation</vt:lpstr>
      <vt:lpstr>Wheelchair Moving Circuit</vt:lpstr>
      <vt:lpstr>PowerPoint Presentation</vt:lpstr>
      <vt:lpstr>PowerPoint Presentation</vt:lpstr>
      <vt:lpstr>Development Tools</vt:lpstr>
      <vt:lpstr>Result</vt:lpstr>
      <vt:lpstr>Future Scope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Tofik's_PC</dc:creator>
  <cp:lastModifiedBy>Sai</cp:lastModifiedBy>
  <cp:revision>26</cp:revision>
  <dcterms:modified xsi:type="dcterms:W3CDTF">2023-06-02T01:09:07Z</dcterms:modified>
</cp:coreProperties>
</file>